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59" r:id="rId5"/>
    <p:sldId id="266" r:id="rId6"/>
    <p:sldId id="261" r:id="rId7"/>
    <p:sldId id="267" r:id="rId8"/>
    <p:sldId id="268" r:id="rId9"/>
    <p:sldId id="264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buntu" panose="020B0604020202020204" charset="0"/>
      <p:regular r:id="rId17"/>
    </p:embeddedFont>
    <p:embeddedFont>
      <p:font typeface="Ubuntu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F2"/>
    <a:srgbClr val="E0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629BD-FF42-4518-8BB0-F2094651C26A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63C85-1C9F-460D-8448-01A8D1C2C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63C85-1C9F-460D-8448-01A8D1C2C3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1385" y="0"/>
            <a:ext cx="5873471" cy="10287000"/>
            <a:chOff x="0" y="0"/>
            <a:chExt cx="1480287" cy="2592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0287" cy="2592625"/>
            </a:xfrm>
            <a:custGeom>
              <a:avLst/>
              <a:gdLst/>
              <a:ahLst/>
              <a:cxnLst/>
              <a:rect l="l" t="t" r="r" b="b"/>
              <a:pathLst>
                <a:path w="1480287" h="2592625">
                  <a:moveTo>
                    <a:pt x="1355826" y="2592625"/>
                  </a:moveTo>
                  <a:lnTo>
                    <a:pt x="124460" y="2592625"/>
                  </a:lnTo>
                  <a:cubicBezTo>
                    <a:pt x="55880" y="2592625"/>
                    <a:pt x="0" y="2536745"/>
                    <a:pt x="0" y="24681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55827" y="0"/>
                  </a:lnTo>
                  <a:cubicBezTo>
                    <a:pt x="1424407" y="0"/>
                    <a:pt x="1480287" y="55880"/>
                    <a:pt x="1480287" y="124460"/>
                  </a:cubicBezTo>
                  <a:lnTo>
                    <a:pt x="1480287" y="2468165"/>
                  </a:lnTo>
                  <a:cubicBezTo>
                    <a:pt x="1480287" y="2536745"/>
                    <a:pt x="1424407" y="2592625"/>
                    <a:pt x="1355827" y="25926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453972" y="370907"/>
            <a:ext cx="6363458" cy="9545187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103198" t="-32722" r="-19439" b="-8977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55578" y="6210300"/>
            <a:ext cx="5514489" cy="714437"/>
            <a:chOff x="0" y="0"/>
            <a:chExt cx="7352652" cy="95258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654077" cy="952583"/>
              <a:chOff x="0" y="0"/>
              <a:chExt cx="4004769" cy="6755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004769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4004769" h="675575">
                    <a:moveTo>
                      <a:pt x="3880308" y="675575"/>
                    </a:moveTo>
                    <a:lnTo>
                      <a:pt x="124460" y="675575"/>
                    </a:lnTo>
                    <a:cubicBezTo>
                      <a:pt x="55880" y="675575"/>
                      <a:pt x="0" y="619695"/>
                      <a:pt x="0" y="5511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80308" y="0"/>
                    </a:lnTo>
                    <a:cubicBezTo>
                      <a:pt x="3948889" y="0"/>
                      <a:pt x="4004769" y="55880"/>
                      <a:pt x="4004769" y="124460"/>
                    </a:cubicBezTo>
                    <a:lnTo>
                      <a:pt x="4004769" y="551115"/>
                    </a:lnTo>
                    <a:cubicBezTo>
                      <a:pt x="4004769" y="619695"/>
                      <a:pt x="3948889" y="675575"/>
                      <a:pt x="3880308" y="675575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638167" y="350142"/>
              <a:ext cx="5533726" cy="365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5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3422" y="148843"/>
              <a:ext cx="666923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Ubuntu Bold"/>
                </a:rPr>
                <a:t>Ленинградская область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5175"/>
          <a:stretch>
            <a:fillRect/>
          </a:stretch>
        </p:blipFill>
        <p:spPr>
          <a:xfrm>
            <a:off x="5209936" y="299004"/>
            <a:ext cx="3414337" cy="12769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40712" y="475996"/>
            <a:ext cx="1483449" cy="10999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0892" y="475996"/>
            <a:ext cx="2091019" cy="94277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60892" y="3794020"/>
            <a:ext cx="12012685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2"/>
              </a:lnSpc>
            </a:pPr>
            <a:r>
              <a:rPr lang="en-US" sz="6452" spc="-129">
                <a:solidFill>
                  <a:srgbClr val="191919"/>
                </a:solidFill>
                <a:latin typeface="Ubuntu Bold"/>
              </a:rPr>
              <a:t>ФОНД ПОДДЕРЖКИ ПРЕДПРИНИМАТЕЛЬСТВА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132" y="3396746"/>
            <a:ext cx="17512033" cy="10287000"/>
            <a:chOff x="0" y="0"/>
            <a:chExt cx="592382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3824" cy="3479800"/>
            </a:xfrm>
            <a:custGeom>
              <a:avLst/>
              <a:gdLst/>
              <a:ahLst/>
              <a:cxnLst/>
              <a:rect l="l" t="t" r="r" b="b"/>
              <a:pathLst>
                <a:path w="5923824" h="3479800">
                  <a:moveTo>
                    <a:pt x="5799363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9363" y="0"/>
                  </a:lnTo>
                  <a:cubicBezTo>
                    <a:pt x="5867944" y="0"/>
                    <a:pt x="5923824" y="55880"/>
                    <a:pt x="5923824" y="124460"/>
                  </a:cubicBezTo>
                  <a:lnTo>
                    <a:pt x="5923824" y="3355340"/>
                  </a:lnTo>
                  <a:cubicBezTo>
                    <a:pt x="5923824" y="3423920"/>
                    <a:pt x="5867944" y="3479800"/>
                    <a:pt x="5799363" y="3479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85449" y="1028700"/>
            <a:ext cx="634469" cy="6263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07609" y="5940146"/>
            <a:ext cx="2873786" cy="28737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20204" t="34117" r="17895" b="38042"/>
          <a:stretch>
            <a:fillRect/>
          </a:stretch>
        </p:blipFill>
        <p:spPr>
          <a:xfrm>
            <a:off x="9897040" y="5973939"/>
            <a:ext cx="3005644" cy="2927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07204" y="6007732"/>
            <a:ext cx="2806200" cy="2806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718329" y="5973939"/>
            <a:ext cx="2873786" cy="2873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7046" y="5258516"/>
            <a:ext cx="671369" cy="6713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32161" y="5268955"/>
            <a:ext cx="671369" cy="6713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74527" y="5268777"/>
            <a:ext cx="671369" cy="6713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39863" y="5204724"/>
            <a:ext cx="725160" cy="72516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519390" y="5330232"/>
            <a:ext cx="210426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Сайт 813.ru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31195" y="5360452"/>
            <a:ext cx="3061807" cy="41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600" dirty="0">
                <a:solidFill>
                  <a:srgbClr val="191919"/>
                </a:solidFill>
                <a:latin typeface="Ubuntu"/>
              </a:rPr>
              <a:t>Навигатор</a:t>
            </a:r>
            <a:endParaRPr lang="en-US" sz="2600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6871" y="5331945"/>
            <a:ext cx="1975813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Телеграм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47738" y="5287504"/>
            <a:ext cx="2111562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ВКонтакте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67046" y="1000349"/>
            <a:ext cx="811530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000">
                <a:solidFill>
                  <a:srgbClr val="191919"/>
                </a:solidFill>
                <a:latin typeface="Ubuntu"/>
              </a:rPr>
              <a:t>Контакты Фонда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19088" y="1009874"/>
            <a:ext cx="3840212" cy="525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4"/>
              </a:lnSpc>
              <a:spcBef>
                <a:spcPct val="0"/>
              </a:spcBef>
            </a:pPr>
            <a:r>
              <a:rPr lang="en-US" sz="2953">
                <a:solidFill>
                  <a:srgbClr val="191919"/>
                </a:solidFill>
                <a:latin typeface="Ubuntu"/>
              </a:rPr>
              <a:t>тел. 8 (812) 309-46-88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4505" y="816387"/>
            <a:ext cx="1446809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240"/>
              </a:lnSpc>
            </a:pPr>
            <a:r>
              <a:rPr lang="en-US" sz="7700" spc="-154">
                <a:solidFill>
                  <a:srgbClr val="E04E39"/>
                </a:solidFill>
                <a:latin typeface="Ubuntu Bold"/>
              </a:rPr>
              <a:t>ПОДРАЗДЕЛЕНИЯ ФОНДА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35068" y="6008460"/>
            <a:ext cx="5362679" cy="2912166"/>
            <a:chOff x="0" y="0"/>
            <a:chExt cx="1814042" cy="9851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14042" cy="985103"/>
            </a:xfrm>
            <a:custGeom>
              <a:avLst/>
              <a:gdLst/>
              <a:ahLst/>
              <a:cxnLst/>
              <a:rect l="l" t="t" r="r" b="b"/>
              <a:pathLst>
                <a:path w="1814042" h="985103">
                  <a:moveTo>
                    <a:pt x="1689582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9582" y="0"/>
                  </a:lnTo>
                  <a:cubicBezTo>
                    <a:pt x="1758162" y="0"/>
                    <a:pt x="1814042" y="55880"/>
                    <a:pt x="1814042" y="124460"/>
                  </a:cubicBezTo>
                  <a:lnTo>
                    <a:pt x="1814042" y="860643"/>
                  </a:lnTo>
                  <a:cubicBezTo>
                    <a:pt x="1814042" y="929223"/>
                    <a:pt x="1758162" y="985103"/>
                    <a:pt x="1689582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35068" y="2749691"/>
            <a:ext cx="5362679" cy="2912166"/>
            <a:chOff x="0" y="0"/>
            <a:chExt cx="1814042" cy="985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4042" cy="985103"/>
            </a:xfrm>
            <a:custGeom>
              <a:avLst/>
              <a:gdLst/>
              <a:ahLst/>
              <a:cxnLst/>
              <a:rect l="l" t="t" r="r" b="b"/>
              <a:pathLst>
                <a:path w="1814042" h="985103">
                  <a:moveTo>
                    <a:pt x="1689582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9582" y="0"/>
                  </a:lnTo>
                  <a:cubicBezTo>
                    <a:pt x="1758162" y="0"/>
                    <a:pt x="1814042" y="55880"/>
                    <a:pt x="1814042" y="124460"/>
                  </a:cubicBezTo>
                  <a:lnTo>
                    <a:pt x="1814042" y="860643"/>
                  </a:lnTo>
                  <a:cubicBezTo>
                    <a:pt x="1814042" y="929223"/>
                    <a:pt x="1758162" y="985103"/>
                    <a:pt x="1689582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84505" y="4205321"/>
            <a:ext cx="5038465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Предоставляет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консультационную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поддержку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,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проводит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обучающие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мероприятия</a:t>
            </a:r>
            <a:endParaRPr lang="en-US" sz="1800" u="none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4505" y="3252953"/>
            <a:ext cx="5038465" cy="7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Центр</a:t>
            </a:r>
            <a:r>
              <a:rPr lang="en-US" sz="2199" spc="-65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поддержки</a:t>
            </a:r>
            <a:r>
              <a:rPr lang="en-US" sz="2199" spc="-65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предпринимательства</a:t>
            </a:r>
            <a:endParaRPr lang="en-US" sz="2199" spc="-65" dirty="0">
              <a:solidFill>
                <a:srgbClr val="191919"/>
              </a:solidFill>
              <a:latin typeface="Ubuntu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7509" y="7339878"/>
            <a:ext cx="4568786" cy="607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Оказывает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поддержку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производственным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предприятиям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7509" y="6515330"/>
            <a:ext cx="4277797" cy="7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Ubuntu Bold"/>
              </a:rPr>
              <a:t>Региональный центр инжиниринга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453162" y="6008460"/>
            <a:ext cx="5362679" cy="2912166"/>
            <a:chOff x="0" y="0"/>
            <a:chExt cx="1814042" cy="985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14042" cy="985103"/>
            </a:xfrm>
            <a:custGeom>
              <a:avLst/>
              <a:gdLst/>
              <a:ahLst/>
              <a:cxnLst/>
              <a:rect l="l" t="t" r="r" b="b"/>
              <a:pathLst>
                <a:path w="1814042" h="985103">
                  <a:moveTo>
                    <a:pt x="1689582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9582" y="0"/>
                  </a:lnTo>
                  <a:cubicBezTo>
                    <a:pt x="1758162" y="0"/>
                    <a:pt x="1814042" y="55880"/>
                    <a:pt x="1814042" y="124460"/>
                  </a:cubicBezTo>
                  <a:lnTo>
                    <a:pt x="1814042" y="860643"/>
                  </a:lnTo>
                  <a:cubicBezTo>
                    <a:pt x="1814042" y="929223"/>
                    <a:pt x="1758162" y="985103"/>
                    <a:pt x="1689582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453162" y="2749691"/>
            <a:ext cx="5362679" cy="2912166"/>
            <a:chOff x="0" y="0"/>
            <a:chExt cx="1814042" cy="9851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14042" cy="985103"/>
            </a:xfrm>
            <a:custGeom>
              <a:avLst/>
              <a:gdLst/>
              <a:ahLst/>
              <a:cxnLst/>
              <a:rect l="l" t="t" r="r" b="b"/>
              <a:pathLst>
                <a:path w="1814042" h="985103">
                  <a:moveTo>
                    <a:pt x="1689582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9582" y="0"/>
                  </a:lnTo>
                  <a:cubicBezTo>
                    <a:pt x="1758162" y="0"/>
                    <a:pt x="1814042" y="55880"/>
                    <a:pt x="1814042" y="124460"/>
                  </a:cubicBezTo>
                  <a:lnTo>
                    <a:pt x="1814042" y="860643"/>
                  </a:lnTo>
                  <a:cubicBezTo>
                    <a:pt x="1814042" y="929223"/>
                    <a:pt x="1758162" y="985103"/>
                    <a:pt x="1689582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058593" y="4207358"/>
            <a:ext cx="4575834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Оказывает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поддержку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бизнесу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социальной</a:t>
            </a:r>
            <a:r>
              <a:rPr lang="en-US" sz="18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u="none" dirty="0" err="1">
                <a:solidFill>
                  <a:srgbClr val="191919"/>
                </a:solidFill>
                <a:latin typeface="Ubuntu"/>
              </a:rPr>
              <a:t>направленности</a:t>
            </a:r>
            <a:endParaRPr lang="en-US" sz="1800" u="none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58593" y="3265637"/>
            <a:ext cx="4720723" cy="7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Ubuntu Bold"/>
              </a:rPr>
              <a:t>Центр инноваций социальной сферы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58593" y="7339878"/>
            <a:ext cx="4720723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191919"/>
                </a:solidFill>
                <a:latin typeface="Ubuntu"/>
              </a:rPr>
              <a:t>Оказывает консультационную поддержку и обеспечивает процесс предоставления займов промышленным предприятиям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58593" y="6515330"/>
            <a:ext cx="4527454" cy="7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Ubuntu Bold"/>
              </a:rPr>
              <a:t>Центр кредитно-инвестиционной поддержки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571256" y="2749691"/>
            <a:ext cx="5362679" cy="2912166"/>
            <a:chOff x="0" y="0"/>
            <a:chExt cx="1814042" cy="9851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14042" cy="985103"/>
            </a:xfrm>
            <a:custGeom>
              <a:avLst/>
              <a:gdLst/>
              <a:ahLst/>
              <a:cxnLst/>
              <a:rect l="l" t="t" r="r" b="b"/>
              <a:pathLst>
                <a:path w="1814042" h="985103">
                  <a:moveTo>
                    <a:pt x="1689582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9582" y="0"/>
                  </a:lnTo>
                  <a:cubicBezTo>
                    <a:pt x="1758162" y="0"/>
                    <a:pt x="1814042" y="55880"/>
                    <a:pt x="1814042" y="124460"/>
                  </a:cubicBezTo>
                  <a:lnTo>
                    <a:pt x="1814042" y="860643"/>
                  </a:lnTo>
                  <a:cubicBezTo>
                    <a:pt x="1814042" y="929223"/>
                    <a:pt x="1758162" y="985103"/>
                    <a:pt x="1689582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3296257" y="4205321"/>
            <a:ext cx="3977992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191919"/>
                </a:solidFill>
                <a:latin typeface="Ubuntu"/>
              </a:rPr>
              <a:t>Выдает</a:t>
            </a:r>
            <a:r>
              <a:rPr lang="en-US" sz="18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dirty="0" err="1">
                <a:solidFill>
                  <a:srgbClr val="191919"/>
                </a:solidFill>
                <a:latin typeface="Ubuntu"/>
              </a:rPr>
              <a:t>микрозаймы</a:t>
            </a:r>
            <a:r>
              <a:rPr lang="en-US" sz="18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dirty="0" err="1">
                <a:solidFill>
                  <a:srgbClr val="191919"/>
                </a:solidFill>
                <a:latin typeface="Ubuntu"/>
              </a:rPr>
              <a:t>субъектам</a:t>
            </a:r>
            <a:r>
              <a:rPr lang="en-US" sz="1800" dirty="0">
                <a:solidFill>
                  <a:srgbClr val="191919"/>
                </a:solidFill>
                <a:latin typeface="Ubuntu"/>
              </a:rPr>
              <a:t> МСП и </a:t>
            </a:r>
            <a:r>
              <a:rPr lang="en-US" sz="1800" dirty="0" err="1">
                <a:solidFill>
                  <a:srgbClr val="191919"/>
                </a:solidFill>
                <a:latin typeface="Ubuntu"/>
              </a:rPr>
              <a:t>самозанятым</a:t>
            </a:r>
            <a:r>
              <a:rPr lang="en-US" sz="18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dirty="0" err="1">
                <a:solidFill>
                  <a:srgbClr val="191919"/>
                </a:solidFill>
                <a:latin typeface="Ubuntu"/>
              </a:rPr>
              <a:t>Ленобласти</a:t>
            </a:r>
            <a:r>
              <a:rPr lang="en-US" sz="18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dirty="0" err="1">
                <a:solidFill>
                  <a:srgbClr val="191919"/>
                </a:solidFill>
                <a:latin typeface="Ubuntu"/>
              </a:rPr>
              <a:t>под</a:t>
            </a:r>
            <a:r>
              <a:rPr lang="en-US" sz="18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dirty="0" err="1">
                <a:solidFill>
                  <a:srgbClr val="191919"/>
                </a:solidFill>
                <a:latin typeface="Ubuntu"/>
              </a:rPr>
              <a:t>льготный</a:t>
            </a:r>
            <a:r>
              <a:rPr lang="en-US" sz="18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800" dirty="0" err="1">
                <a:solidFill>
                  <a:srgbClr val="191919"/>
                </a:solidFill>
                <a:latin typeface="Ubuntu"/>
              </a:rPr>
              <a:t>процент</a:t>
            </a:r>
            <a:endParaRPr lang="en-US" sz="1800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296257" y="3265560"/>
            <a:ext cx="3235436" cy="7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Отдел</a:t>
            </a:r>
            <a:r>
              <a:rPr lang="en-US" sz="2199" spc="-65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финансовой</a:t>
            </a:r>
            <a:r>
              <a:rPr lang="en-US" sz="2199" spc="-65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поддержки</a:t>
            </a:r>
            <a:endParaRPr lang="en-US" sz="2199" spc="-65" dirty="0">
              <a:solidFill>
                <a:srgbClr val="191919"/>
              </a:solidFill>
              <a:latin typeface="Ubuntu 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2571256" y="6032590"/>
            <a:ext cx="5362679" cy="2912166"/>
            <a:chOff x="0" y="0"/>
            <a:chExt cx="1814042" cy="98510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14042" cy="985103"/>
            </a:xfrm>
            <a:custGeom>
              <a:avLst/>
              <a:gdLst/>
              <a:ahLst/>
              <a:cxnLst/>
              <a:rect l="l" t="t" r="r" b="b"/>
              <a:pathLst>
                <a:path w="1814042" h="985103">
                  <a:moveTo>
                    <a:pt x="1689582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9582" y="0"/>
                  </a:lnTo>
                  <a:cubicBezTo>
                    <a:pt x="1758162" y="0"/>
                    <a:pt x="1814042" y="55880"/>
                    <a:pt x="1814042" y="124460"/>
                  </a:cubicBezTo>
                  <a:lnTo>
                    <a:pt x="1814042" y="860643"/>
                  </a:lnTo>
                  <a:cubicBezTo>
                    <a:pt x="1814042" y="929223"/>
                    <a:pt x="1758162" y="985103"/>
                    <a:pt x="1689582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214098" y="6515329"/>
            <a:ext cx="4956168" cy="7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Региональная</a:t>
            </a:r>
            <a:r>
              <a:rPr lang="en-US" sz="2199" spc="-65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гарантийная</a:t>
            </a:r>
            <a:r>
              <a:rPr lang="en-US" sz="2199" spc="-65" dirty="0">
                <a:solidFill>
                  <a:srgbClr val="191919"/>
                </a:solidFill>
                <a:latin typeface="Ubuntu Bold"/>
              </a:rPr>
              <a:t> </a:t>
            </a:r>
          </a:p>
          <a:p>
            <a:pPr marL="0" lvl="0" indent="0" algn="l">
              <a:lnSpc>
                <a:spcPts val="2859"/>
              </a:lnSpc>
            </a:pPr>
            <a:r>
              <a:rPr lang="en-US" sz="2199" spc="-65" dirty="0" err="1">
                <a:solidFill>
                  <a:srgbClr val="191919"/>
                </a:solidFill>
                <a:latin typeface="Ubuntu Bold"/>
              </a:rPr>
              <a:t>организация</a:t>
            </a:r>
            <a:endParaRPr lang="en-US" sz="2199" spc="-65" dirty="0">
              <a:solidFill>
                <a:srgbClr val="191919"/>
              </a:solidFill>
              <a:latin typeface="Ubuntu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195101" y="7339878"/>
            <a:ext cx="4215390" cy="607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 dirty="0" err="1">
                <a:solidFill>
                  <a:srgbClr val="191919"/>
                </a:solidFill>
                <a:latin typeface="Ubuntu"/>
              </a:rPr>
              <a:t>Предоставляет</a:t>
            </a:r>
            <a:r>
              <a:rPr lang="en-US" sz="1799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799" dirty="0" err="1">
                <a:solidFill>
                  <a:srgbClr val="191919"/>
                </a:solidFill>
                <a:latin typeface="Ubuntu"/>
              </a:rPr>
              <a:t>поручительства</a:t>
            </a:r>
            <a:r>
              <a:rPr lang="en-US" sz="1799" dirty="0">
                <a:solidFill>
                  <a:srgbClr val="191919"/>
                </a:solidFill>
                <a:latin typeface="Ubuntu"/>
              </a:rPr>
              <a:t> </a:t>
            </a:r>
            <a:r>
              <a:rPr lang="ru-RU" sz="1799" dirty="0">
                <a:solidFill>
                  <a:srgbClr val="191919"/>
                </a:solidFill>
                <a:latin typeface="Ubuntu"/>
              </a:rPr>
              <a:t>          </a:t>
            </a:r>
            <a:r>
              <a:rPr lang="en-US" sz="1799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1799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799" dirty="0" err="1">
                <a:solidFill>
                  <a:srgbClr val="191919"/>
                </a:solidFill>
                <a:latin typeface="Ubuntu"/>
              </a:rPr>
              <a:t>кредитным</a:t>
            </a:r>
            <a:r>
              <a:rPr lang="en-US" sz="1799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1799" dirty="0" err="1">
                <a:solidFill>
                  <a:srgbClr val="191919"/>
                </a:solidFill>
                <a:latin typeface="Ubuntu"/>
              </a:rPr>
              <a:t>договорам</a:t>
            </a:r>
            <a:r>
              <a:rPr lang="en-US" sz="1799" dirty="0">
                <a:solidFill>
                  <a:srgbClr val="191919"/>
                </a:solidFill>
                <a:latin typeface="Ubuntu"/>
              </a:rPr>
              <a:t> с </a:t>
            </a:r>
            <a:r>
              <a:rPr lang="en-US" sz="1799" dirty="0" err="1">
                <a:solidFill>
                  <a:srgbClr val="191919"/>
                </a:solidFill>
                <a:latin typeface="Ubuntu"/>
              </a:rPr>
              <a:t>банками</a:t>
            </a:r>
            <a:endParaRPr lang="en-US" sz="1799" dirty="0">
              <a:solidFill>
                <a:srgbClr val="191919"/>
              </a:solidFill>
              <a:latin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5478" y="433669"/>
            <a:ext cx="833504" cy="833504"/>
            <a:chOff x="0" y="0"/>
            <a:chExt cx="1111339" cy="1111339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111339" cy="1111339"/>
              <a:chOff x="0" y="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97581" y="376762"/>
              <a:ext cx="316178" cy="35781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326336" y="1856754"/>
            <a:ext cx="5645272" cy="7942945"/>
            <a:chOff x="0" y="0"/>
            <a:chExt cx="1909635" cy="26868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9635" cy="2686873"/>
            </a:xfrm>
            <a:custGeom>
              <a:avLst/>
              <a:gdLst/>
              <a:ahLst/>
              <a:cxnLst/>
              <a:rect l="l" t="t" r="r" b="b"/>
              <a:pathLst>
                <a:path w="1909635" h="2686873">
                  <a:moveTo>
                    <a:pt x="1785175" y="2686873"/>
                  </a:moveTo>
                  <a:lnTo>
                    <a:pt x="124460" y="2686873"/>
                  </a:lnTo>
                  <a:cubicBezTo>
                    <a:pt x="55880" y="2686873"/>
                    <a:pt x="0" y="2630993"/>
                    <a:pt x="0" y="25624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5175" y="0"/>
                  </a:lnTo>
                  <a:cubicBezTo>
                    <a:pt x="1853755" y="0"/>
                    <a:pt x="1909635" y="55880"/>
                    <a:pt x="1909635" y="124460"/>
                  </a:cubicBezTo>
                  <a:lnTo>
                    <a:pt x="1909635" y="2562413"/>
                  </a:lnTo>
                  <a:cubicBezTo>
                    <a:pt x="1909635" y="2630993"/>
                    <a:pt x="1853755" y="2686873"/>
                    <a:pt x="1785175" y="26868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21943" y="3752734"/>
            <a:ext cx="106757" cy="10675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38978" y="2193612"/>
            <a:ext cx="351512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04E39"/>
                </a:solidFill>
                <a:latin typeface="Ubuntu Bold"/>
              </a:rPr>
              <a:t>Комплексные услуги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8613" y="4969664"/>
            <a:ext cx="3696235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внедрению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электронного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документооборота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38978" y="6552126"/>
            <a:ext cx="3696235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91919"/>
                </a:solidFill>
                <a:latin typeface="Ubuntu"/>
              </a:rPr>
              <a:t>По внедрению сервиса проверки контрагентов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6690" y="601501"/>
            <a:ext cx="11282374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</a:pPr>
            <a:r>
              <a:rPr lang="en-US" sz="2799" spc="-83">
                <a:solidFill>
                  <a:srgbClr val="191919"/>
                </a:solidFill>
                <a:latin typeface="Ubuntu Bold"/>
              </a:rPr>
              <a:t>Услуги Центра поддержки предпринимательства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321364" y="1856754"/>
            <a:ext cx="5645272" cy="7942945"/>
            <a:chOff x="0" y="0"/>
            <a:chExt cx="1909635" cy="26868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9635" cy="2686873"/>
            </a:xfrm>
            <a:custGeom>
              <a:avLst/>
              <a:gdLst/>
              <a:ahLst/>
              <a:cxnLst/>
              <a:rect l="l" t="t" r="r" b="b"/>
              <a:pathLst>
                <a:path w="1909635" h="2686873">
                  <a:moveTo>
                    <a:pt x="1785175" y="2686873"/>
                  </a:moveTo>
                  <a:lnTo>
                    <a:pt x="124460" y="2686873"/>
                  </a:lnTo>
                  <a:cubicBezTo>
                    <a:pt x="55880" y="2686873"/>
                    <a:pt x="0" y="2630993"/>
                    <a:pt x="0" y="25624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5175" y="0"/>
                  </a:lnTo>
                  <a:cubicBezTo>
                    <a:pt x="1853755" y="0"/>
                    <a:pt x="1909635" y="55880"/>
                    <a:pt x="1909635" y="124460"/>
                  </a:cubicBezTo>
                  <a:lnTo>
                    <a:pt x="1909635" y="2562413"/>
                  </a:lnTo>
                  <a:cubicBezTo>
                    <a:pt x="1909635" y="2630993"/>
                    <a:pt x="1853755" y="2686873"/>
                    <a:pt x="1785175" y="26868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981015" y="2244620"/>
            <a:ext cx="427579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04E39"/>
                </a:solidFill>
                <a:latin typeface="Ubuntu Bold"/>
              </a:rPr>
              <a:t>Услуги для самозанятых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00854" y="3431435"/>
            <a:ext cx="3819987" cy="70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>
                <a:solidFill>
                  <a:srgbClr val="191919"/>
                </a:solidFill>
                <a:latin typeface="Ubuntu"/>
              </a:rPr>
              <a:t>По продвижению на маркетплейсах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8978" y="8221858"/>
            <a:ext cx="3515124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91919"/>
                </a:solidFill>
                <a:latin typeface="Ubuntu"/>
              </a:rPr>
              <a:t>По подбору персонала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81015" y="3440960"/>
            <a:ext cx="5136871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191919"/>
                </a:solidFill>
                <a:latin typeface="Ubuntu"/>
              </a:rPr>
              <a:t>Разработка и продвижение сайтов-визиток/аккаунтов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63952" y="4843976"/>
            <a:ext cx="5002684" cy="984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Продвижение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продукции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самозанятых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публикация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в СМИ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рейтинга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«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Успешный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самозанятый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»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63952" y="6425126"/>
            <a:ext cx="4847048" cy="984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Продвижение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продукции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самозанятых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публикация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в СМИ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кейсов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теме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«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Женщина-самозанятый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»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36809" y="8028501"/>
            <a:ext cx="4713497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191919"/>
                </a:solidFill>
                <a:latin typeface="Ubuntu"/>
              </a:rPr>
              <a:t>Продвижение продукции самозанятых: публикации в СМИ рейтинга «Лучший по профессии»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319061" y="1856754"/>
            <a:ext cx="5645272" cy="7942945"/>
            <a:chOff x="0" y="0"/>
            <a:chExt cx="1909635" cy="26868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09635" cy="2686873"/>
            </a:xfrm>
            <a:custGeom>
              <a:avLst/>
              <a:gdLst/>
              <a:ahLst/>
              <a:cxnLst/>
              <a:rect l="l" t="t" r="r" b="b"/>
              <a:pathLst>
                <a:path w="1909635" h="2686873">
                  <a:moveTo>
                    <a:pt x="1785175" y="2686873"/>
                  </a:moveTo>
                  <a:lnTo>
                    <a:pt x="124460" y="2686873"/>
                  </a:lnTo>
                  <a:cubicBezTo>
                    <a:pt x="55880" y="2686873"/>
                    <a:pt x="0" y="2630993"/>
                    <a:pt x="0" y="25624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5175" y="0"/>
                  </a:lnTo>
                  <a:cubicBezTo>
                    <a:pt x="1853755" y="0"/>
                    <a:pt x="1909635" y="55880"/>
                    <a:pt x="1909635" y="124460"/>
                  </a:cubicBezTo>
                  <a:lnTo>
                    <a:pt x="1909635" y="2562413"/>
                  </a:lnTo>
                  <a:cubicBezTo>
                    <a:pt x="1909635" y="2630993"/>
                    <a:pt x="1853755" y="2686873"/>
                    <a:pt x="1785175" y="26868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093759" y="3452100"/>
            <a:ext cx="4932847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Продвижение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предприятий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сферы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HoReCa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«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Открытие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года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»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27537" y="4776688"/>
            <a:ext cx="4275791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Продвижение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предприятий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сферы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общественного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питания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«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География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на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вкус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»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089428" y="6390798"/>
            <a:ext cx="4104537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Содействие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в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создании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контента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и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размещении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на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маркетплейсах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продукции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субъектов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МСП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127537" y="8190426"/>
            <a:ext cx="4579136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Консультация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вопросам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творческого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предпринимательства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127537" y="2276424"/>
            <a:ext cx="427579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04E39"/>
                </a:solidFill>
                <a:latin typeface="Ubuntu Bold"/>
              </a:rPr>
              <a:t>Прочие услуги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8978" y="2608902"/>
            <a:ext cx="2539603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Ubuntu"/>
              </a:rPr>
              <a:t>(для МСП более 1 года)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1942" y="5219525"/>
            <a:ext cx="106757" cy="106757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921943" y="6829545"/>
            <a:ext cx="106757" cy="106757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921943" y="8376442"/>
            <a:ext cx="106757" cy="106757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6620502" y="3736831"/>
            <a:ext cx="106757" cy="106757"/>
            <a:chOff x="0" y="0"/>
            <a:chExt cx="6350000" cy="6350000"/>
          </a:xfrm>
        </p:grpSpPr>
        <p:sp>
          <p:nvSpPr>
            <p:cNvPr id="38" name="Freeform 3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2765587" y="3736831"/>
            <a:ext cx="106757" cy="106757"/>
            <a:chOff x="0" y="0"/>
            <a:chExt cx="6350000" cy="6350000"/>
          </a:xfrm>
        </p:grpSpPr>
        <p:sp>
          <p:nvSpPr>
            <p:cNvPr id="40" name="Freeform 4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6620502" y="5155723"/>
            <a:ext cx="106757" cy="106757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2765587" y="5143500"/>
            <a:ext cx="106757" cy="106757"/>
            <a:chOff x="0" y="0"/>
            <a:chExt cx="6350000" cy="6350000"/>
          </a:xfrm>
        </p:grpSpPr>
        <p:sp>
          <p:nvSpPr>
            <p:cNvPr id="44" name="Freeform 4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6620502" y="6829545"/>
            <a:ext cx="106757" cy="106757"/>
            <a:chOff x="0" y="0"/>
            <a:chExt cx="6350000" cy="6350000"/>
          </a:xfrm>
        </p:grpSpPr>
        <p:sp>
          <p:nvSpPr>
            <p:cNvPr id="46" name="Freeform 4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2765587" y="6776167"/>
            <a:ext cx="106757" cy="106757"/>
            <a:chOff x="0" y="0"/>
            <a:chExt cx="6350000" cy="6350000"/>
          </a:xfrm>
        </p:grpSpPr>
        <p:sp>
          <p:nvSpPr>
            <p:cNvPr id="48" name="Freeform 4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6620502" y="8376442"/>
            <a:ext cx="106757" cy="106757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2765587" y="8376442"/>
            <a:ext cx="106757" cy="106757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9189" y="3691208"/>
            <a:ext cx="5162513" cy="2165494"/>
            <a:chOff x="0" y="0"/>
            <a:chExt cx="1746332" cy="732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6332" cy="732525"/>
            </a:xfrm>
            <a:custGeom>
              <a:avLst/>
              <a:gdLst/>
              <a:ahLst/>
              <a:cxnLst/>
              <a:rect l="l" t="t" r="r" b="b"/>
              <a:pathLst>
                <a:path w="1746332" h="732525">
                  <a:moveTo>
                    <a:pt x="1621872" y="732525"/>
                  </a:moveTo>
                  <a:lnTo>
                    <a:pt x="124460" y="732525"/>
                  </a:lnTo>
                  <a:cubicBezTo>
                    <a:pt x="55880" y="732525"/>
                    <a:pt x="0" y="676645"/>
                    <a:pt x="0" y="6080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608065"/>
                  </a:lnTo>
                  <a:cubicBezTo>
                    <a:pt x="1746332" y="676645"/>
                    <a:pt x="1690452" y="732525"/>
                    <a:pt x="1621872" y="7325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645" y="713640"/>
            <a:ext cx="16230600" cy="1853618"/>
            <a:chOff x="0" y="0"/>
            <a:chExt cx="10389482" cy="11865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89482" cy="1186532"/>
            </a:xfrm>
            <a:custGeom>
              <a:avLst/>
              <a:gdLst/>
              <a:ahLst/>
              <a:cxnLst/>
              <a:rect l="l" t="t" r="r" b="b"/>
              <a:pathLst>
                <a:path w="10389482" h="1186532">
                  <a:moveTo>
                    <a:pt x="10265022" y="1186532"/>
                  </a:moveTo>
                  <a:lnTo>
                    <a:pt x="124460" y="1186532"/>
                  </a:lnTo>
                  <a:cubicBezTo>
                    <a:pt x="55880" y="1186532"/>
                    <a:pt x="0" y="1130652"/>
                    <a:pt x="0" y="10620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1062072"/>
                  </a:lnTo>
                  <a:cubicBezTo>
                    <a:pt x="10389482" y="1130652"/>
                    <a:pt x="10333603" y="1186532"/>
                    <a:pt x="10265022" y="1186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286000" y="1049798"/>
            <a:ext cx="1110135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</a:pPr>
            <a:r>
              <a:rPr lang="en-US" sz="2999" spc="29" dirty="0" err="1">
                <a:solidFill>
                  <a:srgbClr val="E04E39"/>
                </a:solidFill>
                <a:latin typeface="Ubuntu Bold"/>
              </a:rPr>
              <a:t>Услуги</a:t>
            </a:r>
            <a:r>
              <a:rPr lang="en-US" sz="2999" spc="29" dirty="0">
                <a:solidFill>
                  <a:srgbClr val="E04E39"/>
                </a:solidFill>
                <a:latin typeface="Ubuntu Bold"/>
              </a:rPr>
              <a:t> </a:t>
            </a:r>
            <a:r>
              <a:rPr lang="en-US" sz="2999" spc="29" dirty="0" err="1">
                <a:solidFill>
                  <a:srgbClr val="E04E39"/>
                </a:solidFill>
                <a:latin typeface="Ubuntu Bold"/>
              </a:rPr>
              <a:t>Центра</a:t>
            </a:r>
            <a:r>
              <a:rPr lang="en-US" sz="2999" spc="29" dirty="0">
                <a:solidFill>
                  <a:srgbClr val="E04E39"/>
                </a:solidFill>
                <a:latin typeface="Ubuntu Bold"/>
              </a:rPr>
              <a:t> </a:t>
            </a:r>
            <a:r>
              <a:rPr lang="en-US" sz="2999" spc="29" dirty="0" err="1">
                <a:solidFill>
                  <a:srgbClr val="E04E39"/>
                </a:solidFill>
                <a:latin typeface="Ubuntu Bold"/>
              </a:rPr>
              <a:t>инноваций</a:t>
            </a:r>
            <a:r>
              <a:rPr lang="en-US" sz="2999" spc="29" dirty="0">
                <a:solidFill>
                  <a:srgbClr val="E04E39"/>
                </a:solidFill>
                <a:latin typeface="Ubuntu Bold"/>
              </a:rPr>
              <a:t> </a:t>
            </a:r>
            <a:r>
              <a:rPr lang="en-US" sz="2999" spc="29" dirty="0" err="1">
                <a:solidFill>
                  <a:srgbClr val="E04E39"/>
                </a:solidFill>
                <a:latin typeface="Ubuntu Bold"/>
              </a:rPr>
              <a:t>социальной</a:t>
            </a:r>
            <a:r>
              <a:rPr lang="en-US" sz="2999" spc="29" dirty="0">
                <a:solidFill>
                  <a:srgbClr val="E04E39"/>
                </a:solidFill>
                <a:latin typeface="Ubuntu Bold"/>
              </a:rPr>
              <a:t> </a:t>
            </a:r>
            <a:r>
              <a:rPr lang="en-US" sz="2999" spc="29" dirty="0" err="1">
                <a:solidFill>
                  <a:srgbClr val="E04E39"/>
                </a:solidFill>
                <a:latin typeface="Ubuntu Bold"/>
              </a:rPr>
              <a:t>сферы</a:t>
            </a:r>
            <a:endParaRPr lang="en-US" sz="2999" spc="29" dirty="0">
              <a:solidFill>
                <a:srgbClr val="E04E39"/>
              </a:solidFill>
              <a:latin typeface="Ubuntu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3691208"/>
            <a:ext cx="5162513" cy="2165494"/>
            <a:chOff x="0" y="0"/>
            <a:chExt cx="1746332" cy="7325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6332" cy="732525"/>
            </a:xfrm>
            <a:custGeom>
              <a:avLst/>
              <a:gdLst/>
              <a:ahLst/>
              <a:cxnLst/>
              <a:rect l="l" t="t" r="r" b="b"/>
              <a:pathLst>
                <a:path w="1746332" h="732525">
                  <a:moveTo>
                    <a:pt x="1621872" y="732525"/>
                  </a:moveTo>
                  <a:lnTo>
                    <a:pt x="124460" y="732525"/>
                  </a:lnTo>
                  <a:cubicBezTo>
                    <a:pt x="55880" y="732525"/>
                    <a:pt x="0" y="676645"/>
                    <a:pt x="0" y="6080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608065"/>
                  </a:lnTo>
                  <a:cubicBezTo>
                    <a:pt x="1746332" y="676645"/>
                    <a:pt x="1690452" y="732525"/>
                    <a:pt x="1621872" y="7325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210327" y="3735090"/>
            <a:ext cx="5162513" cy="2165494"/>
            <a:chOff x="0" y="0"/>
            <a:chExt cx="1746332" cy="7325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46332" cy="732525"/>
            </a:xfrm>
            <a:custGeom>
              <a:avLst/>
              <a:gdLst/>
              <a:ahLst/>
              <a:cxnLst/>
              <a:rect l="l" t="t" r="r" b="b"/>
              <a:pathLst>
                <a:path w="1746332" h="732525">
                  <a:moveTo>
                    <a:pt x="1621872" y="732525"/>
                  </a:moveTo>
                  <a:lnTo>
                    <a:pt x="124460" y="732525"/>
                  </a:lnTo>
                  <a:cubicBezTo>
                    <a:pt x="55880" y="732525"/>
                    <a:pt x="0" y="676645"/>
                    <a:pt x="0" y="6080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608065"/>
                  </a:lnTo>
                  <a:cubicBezTo>
                    <a:pt x="1746332" y="676645"/>
                    <a:pt x="1690452" y="732525"/>
                    <a:pt x="1621872" y="7325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089863" y="5359511"/>
            <a:ext cx="567950" cy="567950"/>
            <a:chOff x="0" y="0"/>
            <a:chExt cx="757267" cy="75726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757267" cy="75726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284360" y="302439"/>
              <a:ext cx="226645" cy="152389"/>
              <a:chOff x="0" y="0"/>
              <a:chExt cx="1930400" cy="129794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 rot="-5400000">
            <a:off x="10500542" y="5586340"/>
            <a:ext cx="169984" cy="114292"/>
            <a:chOff x="0" y="0"/>
            <a:chExt cx="1930400" cy="12979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16493175" y="5559463"/>
            <a:ext cx="169984" cy="114292"/>
            <a:chOff x="0" y="0"/>
            <a:chExt cx="1930400" cy="12979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28700" y="6375057"/>
            <a:ext cx="5162513" cy="2165494"/>
            <a:chOff x="0" y="0"/>
            <a:chExt cx="1746332" cy="7325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46332" cy="732525"/>
            </a:xfrm>
            <a:custGeom>
              <a:avLst/>
              <a:gdLst/>
              <a:ahLst/>
              <a:cxnLst/>
              <a:rect l="l" t="t" r="r" b="b"/>
              <a:pathLst>
                <a:path w="1746332" h="732525">
                  <a:moveTo>
                    <a:pt x="1621872" y="732525"/>
                  </a:moveTo>
                  <a:lnTo>
                    <a:pt x="124460" y="732525"/>
                  </a:lnTo>
                  <a:cubicBezTo>
                    <a:pt x="55880" y="732525"/>
                    <a:pt x="0" y="676645"/>
                    <a:pt x="0" y="6080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608065"/>
                  </a:lnTo>
                  <a:cubicBezTo>
                    <a:pt x="1746332" y="676645"/>
                    <a:pt x="1690452" y="732525"/>
                    <a:pt x="1621872" y="7325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350461" y="6897416"/>
            <a:ext cx="4629960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Консультирование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и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организация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участия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в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образовательных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и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иных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мероприятиях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grpSp>
        <p:nvGrpSpPr>
          <p:cNvPr id="23" name="Group 23"/>
          <p:cNvGrpSpPr/>
          <p:nvPr/>
        </p:nvGrpSpPr>
        <p:grpSpPr>
          <a:xfrm rot="-5400000">
            <a:off x="5303077" y="8286240"/>
            <a:ext cx="169984" cy="114292"/>
            <a:chOff x="0" y="0"/>
            <a:chExt cx="1930400" cy="12979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619189" y="6375057"/>
            <a:ext cx="5162513" cy="2165494"/>
            <a:chOff x="0" y="0"/>
            <a:chExt cx="1746332" cy="73252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46332" cy="732525"/>
            </a:xfrm>
            <a:custGeom>
              <a:avLst/>
              <a:gdLst/>
              <a:ahLst/>
              <a:cxnLst/>
              <a:rect l="l" t="t" r="r" b="b"/>
              <a:pathLst>
                <a:path w="1746332" h="732525">
                  <a:moveTo>
                    <a:pt x="1621872" y="732525"/>
                  </a:moveTo>
                  <a:lnTo>
                    <a:pt x="124460" y="732525"/>
                  </a:lnTo>
                  <a:cubicBezTo>
                    <a:pt x="55880" y="732525"/>
                    <a:pt x="0" y="676645"/>
                    <a:pt x="0" y="6080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608065"/>
                  </a:lnTo>
                  <a:cubicBezTo>
                    <a:pt x="1746332" y="676645"/>
                    <a:pt x="1690452" y="732525"/>
                    <a:pt x="1621872" y="7325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7103797" y="7073629"/>
            <a:ext cx="4193298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Консультирование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мерам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государственной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поддержки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103797" y="4360033"/>
            <a:ext cx="4193298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Комплексная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услуга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маркетинговому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сопровождению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grpSp>
        <p:nvGrpSpPr>
          <p:cNvPr id="29" name="Group 29"/>
          <p:cNvGrpSpPr/>
          <p:nvPr/>
        </p:nvGrpSpPr>
        <p:grpSpPr>
          <a:xfrm rot="-5400000">
            <a:off x="10748192" y="8413783"/>
            <a:ext cx="169984" cy="114292"/>
            <a:chOff x="0" y="0"/>
            <a:chExt cx="1930400" cy="12979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2210327" y="6375057"/>
            <a:ext cx="5162513" cy="2165494"/>
            <a:chOff x="0" y="0"/>
            <a:chExt cx="1746332" cy="73252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46332" cy="732525"/>
            </a:xfrm>
            <a:custGeom>
              <a:avLst/>
              <a:gdLst/>
              <a:ahLst/>
              <a:cxnLst/>
              <a:rect l="l" t="t" r="r" b="b"/>
              <a:pathLst>
                <a:path w="1746332" h="732525">
                  <a:moveTo>
                    <a:pt x="1621872" y="732525"/>
                  </a:moveTo>
                  <a:lnTo>
                    <a:pt x="124460" y="732525"/>
                  </a:lnTo>
                  <a:cubicBezTo>
                    <a:pt x="55880" y="732525"/>
                    <a:pt x="0" y="676645"/>
                    <a:pt x="0" y="6080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1872" y="0"/>
                  </a:lnTo>
                  <a:cubicBezTo>
                    <a:pt x="1690452" y="0"/>
                    <a:pt x="1746332" y="55880"/>
                    <a:pt x="1746332" y="124460"/>
                  </a:cubicBezTo>
                  <a:lnTo>
                    <a:pt x="1746332" y="608065"/>
                  </a:lnTo>
                  <a:cubicBezTo>
                    <a:pt x="1746332" y="676645"/>
                    <a:pt x="1690452" y="732525"/>
                    <a:pt x="1621872" y="7325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2694935" y="7073629"/>
            <a:ext cx="411384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Консультирование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мерам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финансовой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поддержки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694935" y="4371353"/>
            <a:ext cx="4193298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Комплексная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услуга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разработке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бизнес-планов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grpSp>
        <p:nvGrpSpPr>
          <p:cNvPr id="35" name="Group 35"/>
          <p:cNvGrpSpPr/>
          <p:nvPr/>
        </p:nvGrpSpPr>
        <p:grpSpPr>
          <a:xfrm rot="-5400000">
            <a:off x="16529830" y="8413783"/>
            <a:ext cx="169984" cy="114292"/>
            <a:chOff x="0" y="0"/>
            <a:chExt cx="1930400" cy="12979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350461" y="4183820"/>
            <a:ext cx="4649410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Комплексная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услуга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консультационно-информационному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сопровождению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деятельности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5089863" y="8059411"/>
            <a:ext cx="567950" cy="567950"/>
            <a:chOff x="0" y="0"/>
            <a:chExt cx="757267" cy="757267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757267" cy="757267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 rot="-5400000">
              <a:off x="284360" y="302439"/>
              <a:ext cx="226645" cy="152389"/>
              <a:chOff x="0" y="0"/>
              <a:chExt cx="1930400" cy="129794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43" name="Group 43"/>
          <p:cNvGrpSpPr/>
          <p:nvPr/>
        </p:nvGrpSpPr>
        <p:grpSpPr>
          <a:xfrm>
            <a:off x="10672644" y="5359511"/>
            <a:ext cx="567950" cy="567950"/>
            <a:chOff x="0" y="0"/>
            <a:chExt cx="757267" cy="757267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57267" cy="757267"/>
              <a:chOff x="0" y="0"/>
              <a:chExt cx="6350000" cy="63500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 rot="-5400000">
              <a:off x="284360" y="302439"/>
              <a:ext cx="226645" cy="152389"/>
              <a:chOff x="0" y="0"/>
              <a:chExt cx="1930400" cy="129794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48" name="Group 48"/>
          <p:cNvGrpSpPr/>
          <p:nvPr/>
        </p:nvGrpSpPr>
        <p:grpSpPr>
          <a:xfrm>
            <a:off x="16104017" y="5444502"/>
            <a:ext cx="567950" cy="567950"/>
            <a:chOff x="0" y="0"/>
            <a:chExt cx="757267" cy="757267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757267" cy="757267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284360" y="302439"/>
              <a:ext cx="226645" cy="152389"/>
              <a:chOff x="0" y="0"/>
              <a:chExt cx="1930400" cy="12979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53" name="Group 53"/>
          <p:cNvGrpSpPr/>
          <p:nvPr/>
        </p:nvGrpSpPr>
        <p:grpSpPr>
          <a:xfrm>
            <a:off x="10672644" y="8101962"/>
            <a:ext cx="567950" cy="567950"/>
            <a:chOff x="0" y="0"/>
            <a:chExt cx="757267" cy="757267"/>
          </a:xfrm>
        </p:grpSpPr>
        <p:grpSp>
          <p:nvGrpSpPr>
            <p:cNvPr id="54" name="Group 54"/>
            <p:cNvGrpSpPr/>
            <p:nvPr/>
          </p:nvGrpSpPr>
          <p:grpSpPr>
            <a:xfrm>
              <a:off x="0" y="0"/>
              <a:ext cx="757267" cy="757267"/>
              <a:chOff x="0" y="0"/>
              <a:chExt cx="6350000" cy="63500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56" name="Group 56"/>
            <p:cNvGrpSpPr/>
            <p:nvPr/>
          </p:nvGrpSpPr>
          <p:grpSpPr>
            <a:xfrm rot="-5400000">
              <a:off x="284360" y="302439"/>
              <a:ext cx="226645" cy="152389"/>
              <a:chOff x="0" y="0"/>
              <a:chExt cx="1930400" cy="12979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58" name="Group 58"/>
          <p:cNvGrpSpPr/>
          <p:nvPr/>
        </p:nvGrpSpPr>
        <p:grpSpPr>
          <a:xfrm>
            <a:off x="16104017" y="8059411"/>
            <a:ext cx="567950" cy="567950"/>
            <a:chOff x="0" y="0"/>
            <a:chExt cx="757267" cy="757267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757267" cy="757267"/>
              <a:chOff x="0" y="0"/>
              <a:chExt cx="6350000" cy="6350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 rot="-5400000">
              <a:off x="284360" y="302439"/>
              <a:ext cx="226645" cy="152389"/>
              <a:chOff x="0" y="0"/>
              <a:chExt cx="1930400" cy="129794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63" name="TextBox 63"/>
          <p:cNvSpPr txBox="1"/>
          <p:nvPr/>
        </p:nvSpPr>
        <p:spPr>
          <a:xfrm>
            <a:off x="2284761" y="1770238"/>
            <a:ext cx="14376678" cy="321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Для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социальны</a:t>
            </a:r>
            <a:r>
              <a:rPr lang="ru-RU" sz="2000" dirty="0">
                <a:solidFill>
                  <a:srgbClr val="191919"/>
                </a:solidFill>
                <a:latin typeface="Ubuntu"/>
              </a:rPr>
              <a:t>х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предприятий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и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тех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кто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заинтересован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в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получении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статуса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социального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предприятия</a:t>
            </a:r>
            <a:endParaRPr lang="en-US" sz="2000" dirty="0">
              <a:solidFill>
                <a:srgbClr val="191919"/>
              </a:solidFill>
              <a:latin typeface="Ubuntu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D234C4A-20B5-4784-B3E0-3E533A37C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40" y="1041902"/>
            <a:ext cx="912042" cy="1006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93093"/>
            <a:ext cx="16371678" cy="1952264"/>
            <a:chOff x="0" y="0"/>
            <a:chExt cx="6586702" cy="785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6702" cy="785441"/>
            </a:xfrm>
            <a:custGeom>
              <a:avLst/>
              <a:gdLst/>
              <a:ahLst/>
              <a:cxnLst/>
              <a:rect l="l" t="t" r="r" b="b"/>
              <a:pathLst>
                <a:path w="6586702" h="785441">
                  <a:moveTo>
                    <a:pt x="6462242" y="785441"/>
                  </a:moveTo>
                  <a:lnTo>
                    <a:pt x="124460" y="785441"/>
                  </a:lnTo>
                  <a:cubicBezTo>
                    <a:pt x="55880" y="785441"/>
                    <a:pt x="0" y="729561"/>
                    <a:pt x="0" y="6609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62242" y="0"/>
                  </a:lnTo>
                  <a:cubicBezTo>
                    <a:pt x="6530822" y="0"/>
                    <a:pt x="6586702" y="55880"/>
                    <a:pt x="6586702" y="124460"/>
                  </a:cubicBezTo>
                  <a:lnTo>
                    <a:pt x="6586702" y="660981"/>
                  </a:lnTo>
                  <a:cubicBezTo>
                    <a:pt x="6586702" y="729561"/>
                    <a:pt x="6530822" y="785441"/>
                    <a:pt x="6462242" y="7854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5295" y="816639"/>
            <a:ext cx="833504" cy="833504"/>
            <a:chOff x="0" y="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04E3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1988" y="1106880"/>
            <a:ext cx="200118" cy="2530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96598" y="779873"/>
            <a:ext cx="10537117" cy="45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58"/>
              </a:lnSpc>
            </a:pPr>
            <a:r>
              <a:rPr lang="en-US" sz="2814" spc="-84">
                <a:solidFill>
                  <a:srgbClr val="191919"/>
                </a:solidFill>
                <a:latin typeface="Ubuntu Bold"/>
              </a:rPr>
              <a:t>Услуги Регионального центра инжиниринга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96598" y="1439599"/>
            <a:ext cx="10537117" cy="344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  <a:spcBef>
                <a:spcPct val="0"/>
              </a:spcBef>
            </a:pPr>
            <a:r>
              <a:rPr lang="en-US" sz="2171" dirty="0" err="1">
                <a:solidFill>
                  <a:srgbClr val="191919"/>
                </a:solidFill>
                <a:latin typeface="Ubuntu"/>
              </a:rPr>
              <a:t>Для</a:t>
            </a:r>
            <a:r>
              <a:rPr lang="en-US" sz="2171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171" dirty="0" err="1">
                <a:solidFill>
                  <a:srgbClr val="191919"/>
                </a:solidFill>
                <a:latin typeface="Ubuntu"/>
              </a:rPr>
              <a:t>производственных</a:t>
            </a:r>
            <a:r>
              <a:rPr lang="en-US" sz="2171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171" dirty="0" err="1">
                <a:solidFill>
                  <a:srgbClr val="191919"/>
                </a:solidFill>
                <a:latin typeface="Ubuntu"/>
              </a:rPr>
              <a:t>предприяти</a:t>
            </a:r>
            <a:r>
              <a:rPr lang="ru-RU" sz="2171" dirty="0">
                <a:solidFill>
                  <a:srgbClr val="191919"/>
                </a:solidFill>
                <a:latin typeface="Ubuntu"/>
              </a:rPr>
              <a:t>й</a:t>
            </a:r>
            <a:r>
              <a:rPr lang="en-US" sz="2171" dirty="0">
                <a:solidFill>
                  <a:srgbClr val="191919"/>
                </a:solidFill>
                <a:latin typeface="Ubuntu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6396" y="2716184"/>
            <a:ext cx="9514963" cy="321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Осуществление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деятельности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менее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1 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года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(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софинансир</a:t>
            </a:r>
            <a:r>
              <a:rPr lang="ru-RU" sz="2000" dirty="0" err="1">
                <a:solidFill>
                  <a:srgbClr val="191919"/>
                </a:solidFill>
                <a:latin typeface="Ubuntu Bold"/>
              </a:rPr>
              <a:t>ование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10%)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502937"/>
            <a:ext cx="17040178" cy="1913062"/>
            <a:chOff x="0" y="0"/>
            <a:chExt cx="22720238" cy="2550749"/>
          </a:xfrm>
        </p:grpSpPr>
        <p:sp>
          <p:nvSpPr>
            <p:cNvPr id="11" name="TextBox 11"/>
            <p:cNvSpPr txBox="1"/>
            <p:nvPr/>
          </p:nvSpPr>
          <p:spPr>
            <a:xfrm>
              <a:off x="5758787" y="753761"/>
              <a:ext cx="5454941" cy="1770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191919"/>
                  </a:solidFill>
                  <a:latin typeface="Ubuntu"/>
                </a:rPr>
                <a:t>Составление бизнес-планов / ТЭО / инвестиционных меморандумов для инвестиционных проектов предприятий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632828" y="753761"/>
              <a:ext cx="5212002" cy="132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191919"/>
                  </a:solidFill>
                  <a:latin typeface="Ubuntu"/>
                </a:rPr>
                <a:t>Содействие в проведении работ по защите прав на результаты интеллектуальной деятельности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265297" y="773411"/>
              <a:ext cx="5454941" cy="132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191919"/>
                  </a:solidFill>
                  <a:latin typeface="Ubuntu"/>
                </a:rPr>
                <a:t>Содействие в проведении сертификации, декларировании, аттестации, иные услуги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224480"/>
              <a:ext cx="21366287" cy="0"/>
            </a:xfrm>
            <a:prstGeom prst="line">
              <a:avLst/>
            </a:prstGeom>
            <a:ln w="1143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5" name="Group 15"/>
            <p:cNvGrpSpPr/>
            <p:nvPr/>
          </p:nvGrpSpPr>
          <p:grpSpPr>
            <a:xfrm>
              <a:off x="2001561" y="0"/>
              <a:ext cx="448961" cy="448961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7428921" y="57150"/>
              <a:ext cx="448961" cy="448961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2854393" y="57150"/>
              <a:ext cx="448961" cy="448961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18279864" y="0"/>
              <a:ext cx="448961" cy="448961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753761"/>
              <a:ext cx="5758787" cy="1796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Содействие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в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получении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маркетинговых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услуг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,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услуг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по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позиционированию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и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продвижению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новых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видов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продукции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16396" y="6501260"/>
            <a:ext cx="11948366" cy="321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Осуществление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деятельности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более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1 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года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. 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Комплексные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услуги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(</a:t>
            </a:r>
            <a:r>
              <a:rPr lang="en-US" sz="2000" dirty="0" err="1">
                <a:solidFill>
                  <a:srgbClr val="191919"/>
                </a:solidFill>
                <a:latin typeface="Ubuntu Bold"/>
              </a:rPr>
              <a:t>софинансир</a:t>
            </a:r>
            <a:r>
              <a:rPr lang="ru-RU" sz="2000" dirty="0" err="1">
                <a:solidFill>
                  <a:srgbClr val="191919"/>
                </a:solidFill>
                <a:latin typeface="Ubuntu Bold"/>
              </a:rPr>
              <a:t>ование</a:t>
            </a:r>
            <a:r>
              <a:rPr lang="en-US" sz="2000" dirty="0">
                <a:solidFill>
                  <a:srgbClr val="191919"/>
                </a:solidFill>
                <a:latin typeface="Ubuntu Bold"/>
              </a:rPr>
              <a:t> 30%)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28700" y="7364877"/>
            <a:ext cx="17105474" cy="1265472"/>
            <a:chOff x="0" y="0"/>
            <a:chExt cx="22807299" cy="1687295"/>
          </a:xfrm>
        </p:grpSpPr>
        <p:sp>
          <p:nvSpPr>
            <p:cNvPr id="26" name="TextBox 26"/>
            <p:cNvSpPr txBox="1"/>
            <p:nvPr/>
          </p:nvSpPr>
          <p:spPr>
            <a:xfrm>
              <a:off x="3583847" y="811524"/>
              <a:ext cx="3057131" cy="873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ru-RU" sz="1900" dirty="0">
                  <a:solidFill>
                    <a:srgbClr val="191919"/>
                  </a:solidFill>
                  <a:latin typeface="Ubuntu"/>
                </a:rPr>
                <a:t>С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оздани</a:t>
              </a:r>
              <a:r>
                <a:rPr lang="ru-RU" sz="1900" dirty="0">
                  <a:solidFill>
                    <a:srgbClr val="191919"/>
                  </a:solidFill>
                  <a:latin typeface="Ubuntu"/>
                </a:rPr>
                <a:t>е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нового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продукта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584432" y="805494"/>
              <a:ext cx="4260397" cy="8736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ru-RU" sz="1900" dirty="0">
                  <a:solidFill>
                    <a:srgbClr val="191919"/>
                  </a:solidFill>
                  <a:latin typeface="Ubuntu"/>
                </a:rPr>
                <a:t>Документация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для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инвестиционных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проектов</a:t>
              </a:r>
              <a:endParaRPr lang="en-US" sz="1900" dirty="0">
                <a:solidFill>
                  <a:srgbClr val="191919"/>
                </a:solidFill>
                <a:latin typeface="Ubuntu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429923" y="799555"/>
              <a:ext cx="4481579" cy="8736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ru-RU" sz="1900" dirty="0">
                  <a:solidFill>
                    <a:srgbClr val="191919"/>
                  </a:solidFill>
                  <a:latin typeface="Ubuntu"/>
                </a:rPr>
                <a:t>Повышение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производительности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труда</a:t>
              </a:r>
              <a:endParaRPr lang="en-US" sz="1900" dirty="0">
                <a:solidFill>
                  <a:srgbClr val="191919"/>
                </a:solidFill>
                <a:latin typeface="Ubuntu"/>
              </a:endParaRP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0" y="224480"/>
              <a:ext cx="21366287" cy="0"/>
            </a:xfrm>
            <a:prstGeom prst="line">
              <a:avLst/>
            </a:prstGeom>
            <a:ln w="1143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0" name="Group 30"/>
            <p:cNvGrpSpPr/>
            <p:nvPr/>
          </p:nvGrpSpPr>
          <p:grpSpPr>
            <a:xfrm>
              <a:off x="951130" y="0"/>
              <a:ext cx="448961" cy="448961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4671065" y="57150"/>
              <a:ext cx="448961" cy="448961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9317476" y="57150"/>
              <a:ext cx="448961" cy="448961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18279864" y="0"/>
              <a:ext cx="448961" cy="448961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0" y="813634"/>
              <a:ext cx="3347192" cy="873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ru-RU" sz="1900" dirty="0">
                  <a:solidFill>
                    <a:srgbClr val="191919"/>
                  </a:solidFill>
                  <a:latin typeface="Ubuntu"/>
                </a:rPr>
                <a:t>Модернизация производства</a:t>
              </a:r>
              <a:endParaRPr lang="en-US" sz="1900" dirty="0">
                <a:solidFill>
                  <a:srgbClr val="191919"/>
                </a:solidFill>
                <a:latin typeface="Ubuntu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7178235" y="799555"/>
              <a:ext cx="5629064" cy="8736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Позиционировани</a:t>
              </a:r>
              <a:r>
                <a:rPr lang="ru-RU" sz="1900" dirty="0">
                  <a:solidFill>
                    <a:srgbClr val="191919"/>
                  </a:solidFill>
                  <a:latin typeface="Ubuntu"/>
                </a:rPr>
                <a:t>е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и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продвижени</a:t>
              </a:r>
              <a:r>
                <a:rPr lang="ru-RU" sz="1900" dirty="0">
                  <a:solidFill>
                    <a:srgbClr val="191919"/>
                  </a:solidFill>
                  <a:latin typeface="Ubuntu"/>
                </a:rPr>
                <a:t>е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новых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видов</a:t>
              </a:r>
              <a:r>
                <a:rPr lang="en-US" sz="19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900" dirty="0" err="1">
                  <a:solidFill>
                    <a:srgbClr val="191919"/>
                  </a:solidFill>
                  <a:latin typeface="Ubuntu"/>
                </a:rPr>
                <a:t>продукции</a:t>
              </a:r>
              <a:endParaRPr lang="en-US" sz="1900" dirty="0">
                <a:solidFill>
                  <a:srgbClr val="191919"/>
                </a:solidFill>
                <a:latin typeface="Ubuntu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13963888" y="114300"/>
              <a:ext cx="448961" cy="448961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9690" y="945612"/>
            <a:ext cx="12242487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</a:pPr>
            <a:r>
              <a:rPr lang="en-US" sz="2799" spc="-83">
                <a:solidFill>
                  <a:srgbClr val="191919"/>
                </a:solidFill>
                <a:latin typeface="Ubuntu Bold"/>
              </a:rPr>
              <a:t>Виды финансовой поддержки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28343" y="2530467"/>
            <a:ext cx="5855648" cy="3070476"/>
            <a:chOff x="0" y="0"/>
            <a:chExt cx="1878672" cy="9851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8672" cy="985103"/>
            </a:xfrm>
            <a:custGeom>
              <a:avLst/>
              <a:gdLst/>
              <a:ahLst/>
              <a:cxnLst/>
              <a:rect l="l" t="t" r="r" b="b"/>
              <a:pathLst>
                <a:path w="1878672" h="985103">
                  <a:moveTo>
                    <a:pt x="1754212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4212" y="0"/>
                  </a:lnTo>
                  <a:cubicBezTo>
                    <a:pt x="1822792" y="0"/>
                    <a:pt x="1878672" y="55880"/>
                    <a:pt x="1878672" y="124460"/>
                  </a:cubicBezTo>
                  <a:lnTo>
                    <a:pt x="1878672" y="860643"/>
                  </a:lnTo>
                  <a:cubicBezTo>
                    <a:pt x="1878672" y="929223"/>
                    <a:pt x="1822792" y="985103"/>
                    <a:pt x="1754212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399690" y="3832489"/>
            <a:ext cx="5312363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91919"/>
                </a:solidFill>
                <a:latin typeface="Ubuntu"/>
              </a:rPr>
              <a:t>Сумма: </a:t>
            </a:r>
            <a:r>
              <a:rPr lang="en-US" sz="2000" u="none">
                <a:solidFill>
                  <a:srgbClr val="191919"/>
                </a:solidFill>
                <a:latin typeface="Ubuntu"/>
              </a:rPr>
              <a:t>от 50 тыс. до 5 млн руб.  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191919"/>
                </a:solidFill>
                <a:latin typeface="Ubuntu"/>
              </a:rPr>
              <a:t>Срок: до 3 лет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191919"/>
                </a:solidFill>
                <a:latin typeface="Ubuntu"/>
              </a:rPr>
              <a:t>Ставка: от 3,75 до 5% годовых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9690" y="3264153"/>
            <a:ext cx="5312363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400" spc="-72">
                <a:solidFill>
                  <a:srgbClr val="E04E39"/>
                </a:solidFill>
                <a:latin typeface="Ubuntu Bold"/>
              </a:rPr>
              <a:t>Микрозаймы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724632"/>
            <a:ext cx="965200" cy="939800"/>
            <a:chOff x="0" y="0"/>
            <a:chExt cx="12065000" cy="11747500"/>
          </a:xfrm>
        </p:grpSpPr>
        <p:sp>
          <p:nvSpPr>
            <p:cNvPr id="8" name="Freeform 8"/>
            <p:cNvSpPr/>
            <p:nvPr/>
          </p:nvSpPr>
          <p:spPr>
            <a:xfrm>
              <a:off x="-12700" y="-12700"/>
              <a:ext cx="12090400" cy="11772900"/>
            </a:xfrm>
            <a:custGeom>
              <a:avLst/>
              <a:gdLst/>
              <a:ahLst/>
              <a:cxnLst/>
              <a:rect l="l" t="t" r="r" b="b"/>
              <a:pathLst>
                <a:path w="12090400" h="11772900">
                  <a:moveTo>
                    <a:pt x="112280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0910570"/>
                  </a:lnTo>
                  <a:cubicBezTo>
                    <a:pt x="0" y="11383010"/>
                    <a:pt x="389890" y="11772900"/>
                    <a:pt x="862330" y="11772900"/>
                  </a:cubicBezTo>
                  <a:lnTo>
                    <a:pt x="11228070" y="11772900"/>
                  </a:lnTo>
                  <a:cubicBezTo>
                    <a:pt x="11700510" y="11772900"/>
                    <a:pt x="12090400" y="11383010"/>
                    <a:pt x="12090400" y="10910570"/>
                  </a:cubicBezTo>
                  <a:lnTo>
                    <a:pt x="12090400" y="862330"/>
                  </a:lnTo>
                  <a:cubicBezTo>
                    <a:pt x="12090400" y="389890"/>
                    <a:pt x="11700510" y="0"/>
                    <a:pt x="11228070" y="0"/>
                  </a:cubicBezTo>
                  <a:close/>
                  <a:moveTo>
                    <a:pt x="11899900" y="927100"/>
                  </a:moveTo>
                  <a:lnTo>
                    <a:pt x="11899900" y="10910570"/>
                  </a:lnTo>
                  <a:cubicBezTo>
                    <a:pt x="11899900" y="11277600"/>
                    <a:pt x="11595100" y="11582400"/>
                    <a:pt x="11228070" y="11582400"/>
                  </a:cubicBezTo>
                  <a:lnTo>
                    <a:pt x="862330" y="11582400"/>
                  </a:lnTo>
                  <a:cubicBezTo>
                    <a:pt x="495300" y="11582400"/>
                    <a:pt x="190500" y="11277600"/>
                    <a:pt x="190500" y="10910570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228070" y="190500"/>
                  </a:lnTo>
                  <a:cubicBezTo>
                    <a:pt x="11595100" y="190500"/>
                    <a:pt x="11899900" y="495300"/>
                    <a:pt x="11899900" y="862330"/>
                  </a:cubicBezTo>
                  <a:lnTo>
                    <a:pt x="11899900" y="927100"/>
                  </a:lnTo>
                  <a:close/>
                </a:path>
              </a:pathLst>
            </a:custGeom>
            <a:solidFill>
              <a:srgbClr val="E04E3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502" y="911901"/>
            <a:ext cx="609596" cy="56526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706643" y="2530467"/>
            <a:ext cx="5867893" cy="3070476"/>
            <a:chOff x="0" y="0"/>
            <a:chExt cx="1882601" cy="985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2601" cy="985103"/>
            </a:xfrm>
            <a:custGeom>
              <a:avLst/>
              <a:gdLst/>
              <a:ahLst/>
              <a:cxnLst/>
              <a:rect l="l" t="t" r="r" b="b"/>
              <a:pathLst>
                <a:path w="1882601" h="985103">
                  <a:moveTo>
                    <a:pt x="1758141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8141" y="0"/>
                  </a:lnTo>
                  <a:cubicBezTo>
                    <a:pt x="1826721" y="0"/>
                    <a:pt x="1882601" y="55880"/>
                    <a:pt x="1882601" y="124460"/>
                  </a:cubicBezTo>
                  <a:lnTo>
                    <a:pt x="1882601" y="860643"/>
                  </a:lnTo>
                  <a:cubicBezTo>
                    <a:pt x="1882601" y="929223"/>
                    <a:pt x="1826721" y="985103"/>
                    <a:pt x="1758141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62172" y="3832489"/>
            <a:ext cx="5312363" cy="68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Сумма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40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млн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руб.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Ставка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от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0,5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1%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годовых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62172" y="3264153"/>
            <a:ext cx="5312363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400" spc="-72">
                <a:solidFill>
                  <a:srgbClr val="E04E39"/>
                </a:solidFill>
                <a:latin typeface="Ubuntu Bold"/>
              </a:rPr>
              <a:t>Поручительства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706643" y="6239654"/>
            <a:ext cx="5867893" cy="3070476"/>
            <a:chOff x="0" y="0"/>
            <a:chExt cx="1882601" cy="9851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82601" cy="985103"/>
            </a:xfrm>
            <a:custGeom>
              <a:avLst/>
              <a:gdLst/>
              <a:ahLst/>
              <a:cxnLst/>
              <a:rect l="l" t="t" r="r" b="b"/>
              <a:pathLst>
                <a:path w="1882601" h="985103">
                  <a:moveTo>
                    <a:pt x="1758141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8141" y="0"/>
                  </a:lnTo>
                  <a:cubicBezTo>
                    <a:pt x="1826721" y="0"/>
                    <a:pt x="1882601" y="55880"/>
                    <a:pt x="1882601" y="124460"/>
                  </a:cubicBezTo>
                  <a:lnTo>
                    <a:pt x="1882601" y="860643"/>
                  </a:lnTo>
                  <a:cubicBezTo>
                    <a:pt x="1882601" y="929223"/>
                    <a:pt x="1826721" y="985103"/>
                    <a:pt x="1758141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42119" y="7756532"/>
            <a:ext cx="5312363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Сумма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от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0,5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млн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50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млн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руб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Срок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7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лет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Ставка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от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6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8%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годовых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62172" y="7025635"/>
            <a:ext cx="5312363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400" spc="-72">
                <a:solidFill>
                  <a:srgbClr val="E04E39"/>
                </a:solidFill>
                <a:latin typeface="Ubuntu Bold"/>
              </a:rPr>
              <a:t>Льготный лизинг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828343" y="6319333"/>
            <a:ext cx="5867893" cy="3070476"/>
            <a:chOff x="0" y="0"/>
            <a:chExt cx="1882601" cy="9851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82601" cy="985103"/>
            </a:xfrm>
            <a:custGeom>
              <a:avLst/>
              <a:gdLst/>
              <a:ahLst/>
              <a:cxnLst/>
              <a:rect l="l" t="t" r="r" b="b"/>
              <a:pathLst>
                <a:path w="1882601" h="985103">
                  <a:moveTo>
                    <a:pt x="1758141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8141" y="0"/>
                  </a:lnTo>
                  <a:cubicBezTo>
                    <a:pt x="1826721" y="0"/>
                    <a:pt x="1882601" y="55880"/>
                    <a:pt x="1882601" y="124460"/>
                  </a:cubicBezTo>
                  <a:lnTo>
                    <a:pt x="1882601" y="860643"/>
                  </a:lnTo>
                  <a:cubicBezTo>
                    <a:pt x="1882601" y="929223"/>
                    <a:pt x="1826721" y="985103"/>
                    <a:pt x="1758141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371628" y="7024162"/>
            <a:ext cx="5312363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400" spc="-72" dirty="0" err="1">
                <a:solidFill>
                  <a:srgbClr val="E04E39"/>
                </a:solidFill>
                <a:latin typeface="Ubuntu Bold"/>
              </a:rPr>
              <a:t>Фонд</a:t>
            </a:r>
            <a:r>
              <a:rPr lang="en-US" sz="2400" spc="-72" dirty="0">
                <a:solidFill>
                  <a:srgbClr val="E04E39"/>
                </a:solidFill>
                <a:latin typeface="Ubuntu Bold"/>
              </a:rPr>
              <a:t> </a:t>
            </a:r>
            <a:r>
              <a:rPr lang="en-US" sz="2400" spc="-72" dirty="0" err="1">
                <a:solidFill>
                  <a:srgbClr val="E04E39"/>
                </a:solidFill>
                <a:latin typeface="Ubuntu Bold"/>
              </a:rPr>
              <a:t>развития</a:t>
            </a:r>
            <a:r>
              <a:rPr lang="en-US" sz="2400" spc="-72" dirty="0">
                <a:solidFill>
                  <a:srgbClr val="E04E39"/>
                </a:solidFill>
                <a:latin typeface="Ubuntu Bold"/>
              </a:rPr>
              <a:t> </a:t>
            </a:r>
            <a:r>
              <a:rPr lang="en-US" sz="2400" spc="-72" dirty="0" err="1">
                <a:solidFill>
                  <a:srgbClr val="E04E39"/>
                </a:solidFill>
                <a:latin typeface="Ubuntu Bold"/>
              </a:rPr>
              <a:t>промышленности</a:t>
            </a:r>
            <a:endParaRPr lang="en-US" sz="2400" spc="-72" dirty="0">
              <a:solidFill>
                <a:srgbClr val="E04E39"/>
              </a:solidFill>
              <a:latin typeface="Ubuntu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99690" y="7756533"/>
            <a:ext cx="5312363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Сумма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: 5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млн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2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млрд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руб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.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 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Срок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10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лет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Ставка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от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1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3%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годовых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90273" y="325792"/>
            <a:ext cx="10572540" cy="4581151"/>
            <a:chOff x="0" y="0"/>
            <a:chExt cx="132156752" cy="57264391"/>
          </a:xfrm>
        </p:grpSpPr>
        <p:sp>
          <p:nvSpPr>
            <p:cNvPr id="3" name="Freeform 3"/>
            <p:cNvSpPr/>
            <p:nvPr/>
          </p:nvSpPr>
          <p:spPr>
            <a:xfrm>
              <a:off x="-12700" y="-12700"/>
              <a:ext cx="132182158" cy="57289793"/>
            </a:xfrm>
            <a:custGeom>
              <a:avLst/>
              <a:gdLst/>
              <a:ahLst/>
              <a:cxnLst/>
              <a:rect l="l" t="t" r="r" b="b"/>
              <a:pathLst>
                <a:path w="132182158" h="57289793">
                  <a:moveTo>
                    <a:pt x="131319823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56427464"/>
                  </a:lnTo>
                  <a:cubicBezTo>
                    <a:pt x="0" y="56899901"/>
                    <a:pt x="389890" y="57289793"/>
                    <a:pt x="862330" y="57289793"/>
                  </a:cubicBezTo>
                  <a:lnTo>
                    <a:pt x="131319823" y="57289793"/>
                  </a:lnTo>
                  <a:cubicBezTo>
                    <a:pt x="131792266" y="57289793"/>
                    <a:pt x="132182158" y="56899901"/>
                    <a:pt x="132182158" y="56427464"/>
                  </a:cubicBezTo>
                  <a:lnTo>
                    <a:pt x="132182158" y="862330"/>
                  </a:lnTo>
                  <a:cubicBezTo>
                    <a:pt x="132182158" y="389890"/>
                    <a:pt x="131792266" y="0"/>
                    <a:pt x="131319823" y="0"/>
                  </a:cubicBezTo>
                  <a:close/>
                  <a:moveTo>
                    <a:pt x="131991658" y="927100"/>
                  </a:moveTo>
                  <a:lnTo>
                    <a:pt x="131991658" y="56427464"/>
                  </a:lnTo>
                  <a:cubicBezTo>
                    <a:pt x="131991658" y="56794493"/>
                    <a:pt x="131686858" y="57099293"/>
                    <a:pt x="131319823" y="57099293"/>
                  </a:cubicBezTo>
                  <a:lnTo>
                    <a:pt x="862330" y="57099293"/>
                  </a:lnTo>
                  <a:cubicBezTo>
                    <a:pt x="495300" y="57099293"/>
                    <a:pt x="190500" y="56794493"/>
                    <a:pt x="190500" y="56427464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31319823" y="190500"/>
                  </a:lnTo>
                  <a:cubicBezTo>
                    <a:pt x="131686858" y="190500"/>
                    <a:pt x="131991658" y="495300"/>
                    <a:pt x="131991658" y="862330"/>
                  </a:cubicBezTo>
                  <a:lnTo>
                    <a:pt x="131991658" y="927100"/>
                  </a:lnTo>
                  <a:close/>
                </a:path>
              </a:pathLst>
            </a:custGeom>
            <a:solidFill>
              <a:srgbClr val="E04E3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90273" y="5310412"/>
            <a:ext cx="10572540" cy="4581151"/>
            <a:chOff x="0" y="0"/>
            <a:chExt cx="132156752" cy="57264391"/>
          </a:xfrm>
        </p:grpSpPr>
        <p:sp>
          <p:nvSpPr>
            <p:cNvPr id="5" name="Freeform 5"/>
            <p:cNvSpPr/>
            <p:nvPr/>
          </p:nvSpPr>
          <p:spPr>
            <a:xfrm>
              <a:off x="-12700" y="-12700"/>
              <a:ext cx="132182158" cy="57289793"/>
            </a:xfrm>
            <a:custGeom>
              <a:avLst/>
              <a:gdLst/>
              <a:ahLst/>
              <a:cxnLst/>
              <a:rect l="l" t="t" r="r" b="b"/>
              <a:pathLst>
                <a:path w="132182158" h="57289793">
                  <a:moveTo>
                    <a:pt x="131319823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56427464"/>
                  </a:lnTo>
                  <a:cubicBezTo>
                    <a:pt x="0" y="56899901"/>
                    <a:pt x="389890" y="57289793"/>
                    <a:pt x="862330" y="57289793"/>
                  </a:cubicBezTo>
                  <a:lnTo>
                    <a:pt x="131319823" y="57289793"/>
                  </a:lnTo>
                  <a:cubicBezTo>
                    <a:pt x="131792266" y="57289793"/>
                    <a:pt x="132182158" y="56899901"/>
                    <a:pt x="132182158" y="56427464"/>
                  </a:cubicBezTo>
                  <a:lnTo>
                    <a:pt x="132182158" y="862330"/>
                  </a:lnTo>
                  <a:cubicBezTo>
                    <a:pt x="132182158" y="389890"/>
                    <a:pt x="131792266" y="0"/>
                    <a:pt x="131319823" y="0"/>
                  </a:cubicBezTo>
                  <a:close/>
                  <a:moveTo>
                    <a:pt x="131991658" y="927100"/>
                  </a:moveTo>
                  <a:lnTo>
                    <a:pt x="131991658" y="56427464"/>
                  </a:lnTo>
                  <a:cubicBezTo>
                    <a:pt x="131991658" y="56794493"/>
                    <a:pt x="131686858" y="57099293"/>
                    <a:pt x="131319823" y="57099293"/>
                  </a:cubicBezTo>
                  <a:lnTo>
                    <a:pt x="862330" y="57099293"/>
                  </a:lnTo>
                  <a:cubicBezTo>
                    <a:pt x="495300" y="57099293"/>
                    <a:pt x="190500" y="56794493"/>
                    <a:pt x="190500" y="56427464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31319823" y="190500"/>
                  </a:lnTo>
                  <a:cubicBezTo>
                    <a:pt x="131686858" y="190500"/>
                    <a:pt x="131991658" y="495300"/>
                    <a:pt x="131991658" y="862330"/>
                  </a:cubicBezTo>
                  <a:lnTo>
                    <a:pt x="131991658" y="927100"/>
                  </a:lnTo>
                  <a:close/>
                </a:path>
              </a:pathLst>
            </a:custGeom>
            <a:solidFill>
              <a:srgbClr val="E04E3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68392" y="4600575"/>
            <a:ext cx="3272089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</a:pPr>
            <a:r>
              <a:rPr lang="en-US" sz="6000" spc="-179">
                <a:solidFill>
                  <a:srgbClr val="E04E39"/>
                </a:solidFill>
                <a:latin typeface="Ubuntu Bold"/>
              </a:rPr>
              <a:t>Гранты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557145" y="1111576"/>
            <a:ext cx="9111013" cy="3154898"/>
            <a:chOff x="0" y="-47625"/>
            <a:chExt cx="12148017" cy="4206534"/>
          </a:xfrm>
        </p:grpSpPr>
        <p:sp>
          <p:nvSpPr>
            <p:cNvPr id="8" name="TextBox 8"/>
            <p:cNvSpPr txBox="1"/>
            <p:nvPr/>
          </p:nvSpPr>
          <p:spPr>
            <a:xfrm>
              <a:off x="0" y="1145091"/>
              <a:ext cx="10570013" cy="3013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От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100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до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500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тыс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.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руб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.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при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условии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софинансирования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не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менее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25%</a:t>
              </a:r>
              <a:endParaRPr lang="ru-RU" sz="2600" dirty="0">
                <a:solidFill>
                  <a:srgbClr val="191919"/>
                </a:solidFill>
                <a:latin typeface="Ubuntu"/>
              </a:endParaRPr>
            </a:p>
            <a:p>
              <a:pPr>
                <a:lnSpc>
                  <a:spcPts val="3640"/>
                </a:lnSpc>
                <a:spcBef>
                  <a:spcPct val="0"/>
                </a:spcBef>
              </a:pPr>
              <a:endParaRPr lang="ru-RU" sz="2600" dirty="0">
                <a:solidFill>
                  <a:srgbClr val="191919"/>
                </a:solidFill>
                <a:latin typeface="Ubuntu"/>
              </a:endParaRPr>
            </a:p>
            <a:p>
              <a:pPr>
                <a:lnSpc>
                  <a:spcPts val="3640"/>
                </a:lnSpc>
                <a:spcBef>
                  <a:spcPct val="0"/>
                </a:spcBef>
              </a:pPr>
              <a:endParaRPr lang="ru-RU" sz="2600" dirty="0">
                <a:solidFill>
                  <a:srgbClr val="191919"/>
                </a:solidFill>
                <a:latin typeface="Ubuntu"/>
              </a:endParaRPr>
            </a:p>
            <a:p>
              <a:pPr>
                <a:lnSpc>
                  <a:spcPts val="3640"/>
                </a:lnSpc>
                <a:spcBef>
                  <a:spcPct val="0"/>
                </a:spcBef>
              </a:pPr>
              <a:endParaRPr lang="en-US" sz="2600" dirty="0">
                <a:solidFill>
                  <a:srgbClr val="191919"/>
                </a:solidFill>
                <a:latin typeface="Ubuntu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148017" cy="649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dirty="0" err="1">
                  <a:solidFill>
                    <a:srgbClr val="191919"/>
                  </a:solidFill>
                  <a:latin typeface="Ubuntu Bold"/>
                </a:rPr>
                <a:t>Молодым</a:t>
              </a:r>
              <a:r>
                <a:rPr lang="en-US" sz="3200" dirty="0">
                  <a:solidFill>
                    <a:srgbClr val="191919"/>
                  </a:solidFill>
                  <a:latin typeface="Ubuntu Bold"/>
                </a:rPr>
                <a:t> </a:t>
              </a:r>
              <a:r>
                <a:rPr lang="en-US" sz="3200" dirty="0" err="1">
                  <a:solidFill>
                    <a:srgbClr val="191919"/>
                  </a:solidFill>
                  <a:latin typeface="Ubuntu Bold"/>
                </a:rPr>
                <a:t>предпринимателя</a:t>
              </a:r>
              <a:r>
                <a:rPr lang="ru-RU" sz="3200" dirty="0">
                  <a:solidFill>
                    <a:srgbClr val="191919"/>
                  </a:solidFill>
                  <a:latin typeface="Ubuntu Bold"/>
                </a:rPr>
                <a:t>м</a:t>
              </a:r>
              <a:endParaRPr lang="en-US" sz="3200" dirty="0">
                <a:solidFill>
                  <a:srgbClr val="191919"/>
                </a:solidFill>
                <a:latin typeface="Ubuntu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57145" y="6177789"/>
            <a:ext cx="8115300" cy="1676745"/>
            <a:chOff x="0" y="-47625"/>
            <a:chExt cx="10820400" cy="223565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020877"/>
              <a:ext cx="10820400" cy="1167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От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100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до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500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тыс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.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руб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.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при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условии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софинансирования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не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2600" dirty="0" err="1">
                  <a:solidFill>
                    <a:srgbClr val="191919"/>
                  </a:solidFill>
                  <a:latin typeface="Ubuntu"/>
                </a:rPr>
                <a:t>менее</a:t>
              </a:r>
              <a:r>
                <a:rPr lang="en-US" sz="2600" dirty="0">
                  <a:solidFill>
                    <a:srgbClr val="191919"/>
                  </a:solidFill>
                  <a:latin typeface="Ubuntu"/>
                </a:rPr>
                <a:t> 25% </a:t>
              </a:r>
              <a:endParaRPr lang="ru-RU" sz="2600" dirty="0">
                <a:solidFill>
                  <a:srgbClr val="191919"/>
                </a:solidFill>
                <a:latin typeface="Ubuntu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0820400" cy="69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dirty="0" err="1">
                  <a:solidFill>
                    <a:srgbClr val="191919"/>
                  </a:solidFill>
                  <a:latin typeface="Ubuntu Bold"/>
                </a:rPr>
                <a:t>Социальным</a:t>
              </a:r>
              <a:r>
                <a:rPr lang="en-US" sz="3200" dirty="0">
                  <a:solidFill>
                    <a:srgbClr val="191919"/>
                  </a:solidFill>
                  <a:latin typeface="Ubuntu Bold"/>
                </a:rPr>
                <a:t> </a:t>
              </a:r>
              <a:r>
                <a:rPr lang="en-US" sz="3200" dirty="0" err="1">
                  <a:solidFill>
                    <a:srgbClr val="191919"/>
                  </a:solidFill>
                  <a:latin typeface="Ubuntu Bold"/>
                </a:rPr>
                <a:t>предпринимателям</a:t>
              </a:r>
              <a:endParaRPr lang="en-US" sz="3200" dirty="0">
                <a:solidFill>
                  <a:srgbClr val="191919"/>
                </a:solidFill>
                <a:latin typeface="Ubuntu Bol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1963" y="4881356"/>
            <a:ext cx="957964" cy="71934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0E347A-A8D7-4346-896D-F843A9EC1939}"/>
              </a:ext>
            </a:extLst>
          </p:cNvPr>
          <p:cNvSpPr/>
          <p:nvPr/>
        </p:nvSpPr>
        <p:spPr>
          <a:xfrm>
            <a:off x="8483560" y="3534774"/>
            <a:ext cx="5793788" cy="4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dirty="0">
                <a:solidFill>
                  <a:srgbClr val="191919"/>
                </a:solidFill>
                <a:latin typeface="Ubuntu"/>
              </a:rPr>
              <a:t>Получателю должно быть до 25 лет включительно </a:t>
            </a:r>
          </a:p>
        </p:txBody>
      </p:sp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id="{CAA4D30E-C45B-4578-A870-6A494FCEC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200" y="3689836"/>
            <a:ext cx="330199" cy="33019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8715424-0053-4F9B-AC9B-39941BEB97C4}"/>
              </a:ext>
            </a:extLst>
          </p:cNvPr>
          <p:cNvSpPr/>
          <p:nvPr/>
        </p:nvSpPr>
        <p:spPr>
          <a:xfrm>
            <a:off x="8470860" y="8441895"/>
            <a:ext cx="7848600" cy="4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dirty="0">
                <a:solidFill>
                  <a:srgbClr val="191919"/>
                </a:solidFill>
                <a:latin typeface="Ubuntu"/>
              </a:rPr>
              <a:t>Получатель должен </a:t>
            </a:r>
            <a:r>
              <a:rPr lang="en-US" dirty="0" err="1">
                <a:solidFill>
                  <a:srgbClr val="191919"/>
                </a:solidFill>
                <a:latin typeface="Ubuntu"/>
              </a:rPr>
              <a:t>находит</a:t>
            </a:r>
            <a:r>
              <a:rPr lang="ru-RU" dirty="0">
                <a:solidFill>
                  <a:srgbClr val="191919"/>
                </a:solidFill>
                <a:latin typeface="Ubuntu"/>
              </a:rPr>
              <a:t>ь</a:t>
            </a:r>
            <a:r>
              <a:rPr lang="en-US" dirty="0" err="1">
                <a:solidFill>
                  <a:srgbClr val="191919"/>
                </a:solidFill>
                <a:latin typeface="Ubuntu"/>
              </a:rPr>
              <a:t>ся</a:t>
            </a:r>
            <a:r>
              <a:rPr lang="en-US" dirty="0">
                <a:solidFill>
                  <a:srgbClr val="191919"/>
                </a:solidFill>
                <a:latin typeface="Ubuntu"/>
              </a:rPr>
              <a:t> в </a:t>
            </a:r>
            <a:r>
              <a:rPr lang="en-US" dirty="0" err="1">
                <a:solidFill>
                  <a:srgbClr val="191919"/>
                </a:solidFill>
                <a:latin typeface="Ubuntu"/>
              </a:rPr>
              <a:t>реестре</a:t>
            </a:r>
            <a:r>
              <a:rPr lang="en-US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Ubuntu"/>
              </a:rPr>
              <a:t>социальных</a:t>
            </a:r>
            <a:r>
              <a:rPr lang="en-US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Ubuntu"/>
              </a:rPr>
              <a:t>предприятий</a:t>
            </a:r>
            <a:endParaRPr lang="en-US" dirty="0">
              <a:solidFill>
                <a:srgbClr val="191919"/>
              </a:solidFill>
              <a:latin typeface="Ubuntu"/>
            </a:endParaRPr>
          </a:p>
        </p:txBody>
      </p:sp>
      <p:pic>
        <p:nvPicPr>
          <p:cNvPr id="19" name="Рисунок 18" descr="Маркеры-галочки">
            <a:extLst>
              <a:ext uri="{FF2B5EF4-FFF2-40B4-BE49-F238E27FC236}">
                <a16:creationId xmlns:a16="http://schemas.microsoft.com/office/drawing/2014/main" id="{4B8EE141-BD0D-4E01-9616-C2A6F3D80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199" y="8596957"/>
            <a:ext cx="330199" cy="330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4505" y="470332"/>
            <a:ext cx="16698815" cy="1853618"/>
            <a:chOff x="0" y="0"/>
            <a:chExt cx="10689195" cy="11865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89195" cy="1186532"/>
            </a:xfrm>
            <a:custGeom>
              <a:avLst/>
              <a:gdLst/>
              <a:ahLst/>
              <a:cxnLst/>
              <a:rect l="l" t="t" r="r" b="b"/>
              <a:pathLst>
                <a:path w="10689195" h="1186532">
                  <a:moveTo>
                    <a:pt x="10564735" y="1186532"/>
                  </a:moveTo>
                  <a:lnTo>
                    <a:pt x="124460" y="1186532"/>
                  </a:lnTo>
                  <a:cubicBezTo>
                    <a:pt x="55880" y="1186532"/>
                    <a:pt x="0" y="1130652"/>
                    <a:pt x="0" y="10620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564735" y="0"/>
                  </a:lnTo>
                  <a:cubicBezTo>
                    <a:pt x="10633315" y="0"/>
                    <a:pt x="10689195" y="55880"/>
                    <a:pt x="10689195" y="124460"/>
                  </a:cubicBezTo>
                  <a:lnTo>
                    <a:pt x="10689195" y="1062072"/>
                  </a:lnTo>
                  <a:cubicBezTo>
                    <a:pt x="10689195" y="1130652"/>
                    <a:pt x="10633315" y="1186532"/>
                    <a:pt x="10564735" y="1186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84505" y="2749691"/>
            <a:ext cx="5362679" cy="2912166"/>
            <a:chOff x="0" y="0"/>
            <a:chExt cx="7150239" cy="388288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150239" cy="3882888"/>
              <a:chOff x="0" y="0"/>
              <a:chExt cx="1814042" cy="9851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14042" cy="985103"/>
              </a:xfrm>
              <a:custGeom>
                <a:avLst/>
                <a:gdLst/>
                <a:ahLst/>
                <a:cxnLst/>
                <a:rect l="l" t="t" r="r" b="b"/>
                <a:pathLst>
                  <a:path w="1814042" h="985103">
                    <a:moveTo>
                      <a:pt x="1689582" y="985103"/>
                    </a:moveTo>
                    <a:lnTo>
                      <a:pt x="124460" y="985103"/>
                    </a:lnTo>
                    <a:cubicBezTo>
                      <a:pt x="55880" y="985103"/>
                      <a:pt x="0" y="929223"/>
                      <a:pt x="0" y="8606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89582" y="0"/>
                    </a:lnTo>
                    <a:cubicBezTo>
                      <a:pt x="1758162" y="0"/>
                      <a:pt x="1814042" y="55880"/>
                      <a:pt x="1814042" y="124460"/>
                    </a:cubicBezTo>
                    <a:lnTo>
                      <a:pt x="1814042" y="860643"/>
                    </a:lnTo>
                    <a:cubicBezTo>
                      <a:pt x="1814042" y="929223"/>
                      <a:pt x="1758162" y="985103"/>
                      <a:pt x="1689582" y="98510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32285" y="2344155"/>
              <a:ext cx="6138572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До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 95%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от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затрат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прошлого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 и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текущего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годов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,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но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не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более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 1 500 000 </a:t>
              </a:r>
              <a:r>
                <a:rPr lang="en-US" sz="1800" dirty="0" err="1">
                  <a:solidFill>
                    <a:srgbClr val="191919"/>
                  </a:solidFill>
                  <a:latin typeface="Ubuntu"/>
                </a:rPr>
                <a:t>руб</a:t>
              </a:r>
              <a:r>
                <a:rPr lang="en-US" sz="1800" dirty="0">
                  <a:solidFill>
                    <a:srgbClr val="191919"/>
                  </a:solidFill>
                  <a:latin typeface="Ubuntu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36205" y="617040"/>
              <a:ext cx="6438553" cy="1439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9"/>
                </a:lnSpc>
              </a:pP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Для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 </a:t>
              </a: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возмещения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 </a:t>
              </a: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затрат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, </a:t>
              </a: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связанных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    с </a:t>
              </a: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заключением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 </a:t>
              </a: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договоров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 </a:t>
              </a: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финансовой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 </a:t>
              </a: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аренды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 (</a:t>
              </a:r>
              <a:r>
                <a:rPr lang="en-US" sz="2199" spc="-65" dirty="0" err="1">
                  <a:solidFill>
                    <a:srgbClr val="191919"/>
                  </a:solidFill>
                  <a:latin typeface="Ubuntu Bold"/>
                </a:rPr>
                <a:t>лизинга</a:t>
              </a:r>
              <a:r>
                <a:rPr lang="en-US" sz="2199" spc="-65" dirty="0">
                  <a:solidFill>
                    <a:srgbClr val="191919"/>
                  </a:solidFill>
                  <a:latin typeface="Ubuntu Bold"/>
                </a:rPr>
                <a:t>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505" y="6008460"/>
            <a:ext cx="5362679" cy="2912166"/>
            <a:chOff x="0" y="0"/>
            <a:chExt cx="7150239" cy="388288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150239" cy="3882888"/>
              <a:chOff x="0" y="0"/>
              <a:chExt cx="1814042" cy="98510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14042" cy="985103"/>
              </a:xfrm>
              <a:custGeom>
                <a:avLst/>
                <a:gdLst/>
                <a:ahLst/>
                <a:cxnLst/>
                <a:rect l="l" t="t" r="r" b="b"/>
                <a:pathLst>
                  <a:path w="1814042" h="985103">
                    <a:moveTo>
                      <a:pt x="1689582" y="985103"/>
                    </a:moveTo>
                    <a:lnTo>
                      <a:pt x="124460" y="985103"/>
                    </a:lnTo>
                    <a:cubicBezTo>
                      <a:pt x="55880" y="985103"/>
                      <a:pt x="0" y="929223"/>
                      <a:pt x="0" y="8606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89582" y="0"/>
                    </a:lnTo>
                    <a:cubicBezTo>
                      <a:pt x="1758162" y="0"/>
                      <a:pt x="1814042" y="55880"/>
                      <a:pt x="1814042" y="124460"/>
                    </a:cubicBezTo>
                    <a:lnTo>
                      <a:pt x="1814042" y="860643"/>
                    </a:lnTo>
                    <a:cubicBezTo>
                      <a:pt x="1814042" y="929223"/>
                      <a:pt x="1758162" y="985103"/>
                      <a:pt x="1689582" y="98510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36205" y="2182894"/>
              <a:ext cx="6100765" cy="1253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191919"/>
                  </a:solidFill>
                  <a:latin typeface="Ubuntu"/>
                </a:rPr>
                <a:t>До 50% от затрат по договорам позапрошлого, прошлого и текущего годов, но не более 5 000 000 руб.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32285" y="444052"/>
              <a:ext cx="6442474" cy="1439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9"/>
                </a:lnSpc>
              </a:pPr>
              <a:r>
                <a:rPr lang="en-US" sz="2199" spc="-65">
                  <a:solidFill>
                    <a:srgbClr val="191919"/>
                  </a:solidFill>
                  <a:latin typeface="Ubuntu Bold"/>
                </a:rPr>
                <a:t>Для возмещения затрат, связанных с приобретением оборудования   для модернизации производства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53162" y="2749691"/>
            <a:ext cx="5362679" cy="2912166"/>
            <a:chOff x="0" y="0"/>
            <a:chExt cx="7150239" cy="388288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7150239" cy="3882888"/>
              <a:chOff x="0" y="0"/>
              <a:chExt cx="1814042" cy="98510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814042" cy="985103"/>
              </a:xfrm>
              <a:custGeom>
                <a:avLst/>
                <a:gdLst/>
                <a:ahLst/>
                <a:cxnLst/>
                <a:rect l="l" t="t" r="r" b="b"/>
                <a:pathLst>
                  <a:path w="1814042" h="985103">
                    <a:moveTo>
                      <a:pt x="1689582" y="985103"/>
                    </a:moveTo>
                    <a:lnTo>
                      <a:pt x="124460" y="985103"/>
                    </a:lnTo>
                    <a:cubicBezTo>
                      <a:pt x="55880" y="985103"/>
                      <a:pt x="0" y="929223"/>
                      <a:pt x="0" y="8606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89582" y="0"/>
                    </a:lnTo>
                    <a:cubicBezTo>
                      <a:pt x="1758162" y="0"/>
                      <a:pt x="1814042" y="55880"/>
                      <a:pt x="1814042" y="124460"/>
                    </a:cubicBezTo>
                    <a:lnTo>
                      <a:pt x="1814042" y="860643"/>
                    </a:lnTo>
                    <a:cubicBezTo>
                      <a:pt x="1814042" y="929223"/>
                      <a:pt x="1758162" y="985103"/>
                      <a:pt x="1689582" y="98510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440635" y="2357355"/>
              <a:ext cx="6101112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191919"/>
                  </a:solidFill>
                  <a:latin typeface="Ubuntu"/>
                </a:rPr>
                <a:t>До 75% от затрат прошлого и текущего годов, но не более 2 500 000 руб.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40635" y="617040"/>
              <a:ext cx="6433349" cy="1439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9"/>
                </a:lnSpc>
              </a:pPr>
              <a:r>
                <a:rPr lang="en-US" sz="2199" spc="-65">
                  <a:solidFill>
                    <a:srgbClr val="191919"/>
                  </a:solidFill>
                  <a:latin typeface="Ubuntu Bold"/>
                </a:rPr>
                <a:t>Для возмещения затрат, связанных с уплатой процентов по кредитным договорам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453162" y="6008460"/>
            <a:ext cx="5362679" cy="2912166"/>
            <a:chOff x="0" y="0"/>
            <a:chExt cx="7150239" cy="388288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7150239" cy="3882888"/>
              <a:chOff x="0" y="0"/>
              <a:chExt cx="1814042" cy="98510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814042" cy="985103"/>
              </a:xfrm>
              <a:custGeom>
                <a:avLst/>
                <a:gdLst/>
                <a:ahLst/>
                <a:cxnLst/>
                <a:rect l="l" t="t" r="r" b="b"/>
                <a:pathLst>
                  <a:path w="1814042" h="985103">
                    <a:moveTo>
                      <a:pt x="1689582" y="985103"/>
                    </a:moveTo>
                    <a:lnTo>
                      <a:pt x="124460" y="985103"/>
                    </a:lnTo>
                    <a:cubicBezTo>
                      <a:pt x="55880" y="985103"/>
                      <a:pt x="0" y="929223"/>
                      <a:pt x="0" y="8606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89582" y="0"/>
                    </a:lnTo>
                    <a:cubicBezTo>
                      <a:pt x="1758162" y="0"/>
                      <a:pt x="1814042" y="55880"/>
                      <a:pt x="1814042" y="124460"/>
                    </a:cubicBezTo>
                    <a:lnTo>
                      <a:pt x="1814042" y="860643"/>
                    </a:lnTo>
                    <a:cubicBezTo>
                      <a:pt x="1814042" y="929223"/>
                      <a:pt x="1758162" y="985103"/>
                      <a:pt x="1689582" y="98510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787187" y="2168924"/>
              <a:ext cx="5575864" cy="1253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91919"/>
                  </a:solidFill>
                  <a:latin typeface="Ubuntu"/>
                </a:rPr>
                <a:t>До 99% от затрат текущего года и 4 квартала прошлого года, но не более 11 000 за ребенка в мес.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07242" y="926652"/>
              <a:ext cx="4761966" cy="473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9"/>
                </a:lnSpc>
              </a:pPr>
              <a:r>
                <a:rPr lang="en-US" sz="2199" spc="-65">
                  <a:solidFill>
                    <a:srgbClr val="191919"/>
                  </a:solidFill>
                  <a:latin typeface="Ubuntu Bold"/>
                </a:rPr>
                <a:t>Субсидии детским садам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120641" y="2749691"/>
            <a:ext cx="5362679" cy="2912166"/>
            <a:chOff x="0" y="0"/>
            <a:chExt cx="7150239" cy="3882888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7150239" cy="3882888"/>
              <a:chOff x="0" y="0"/>
              <a:chExt cx="1814042" cy="98510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814042" cy="985103"/>
              </a:xfrm>
              <a:custGeom>
                <a:avLst/>
                <a:gdLst/>
                <a:ahLst/>
                <a:cxnLst/>
                <a:rect l="l" t="t" r="r" b="b"/>
                <a:pathLst>
                  <a:path w="1814042" h="985103">
                    <a:moveTo>
                      <a:pt x="1689582" y="985103"/>
                    </a:moveTo>
                    <a:lnTo>
                      <a:pt x="124460" y="985103"/>
                    </a:lnTo>
                    <a:cubicBezTo>
                      <a:pt x="55880" y="985103"/>
                      <a:pt x="0" y="929223"/>
                      <a:pt x="0" y="8606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89582" y="0"/>
                    </a:lnTo>
                    <a:cubicBezTo>
                      <a:pt x="1758162" y="0"/>
                      <a:pt x="1814042" y="55880"/>
                      <a:pt x="1814042" y="124460"/>
                    </a:cubicBezTo>
                    <a:lnTo>
                      <a:pt x="1814042" y="860643"/>
                    </a:lnTo>
                    <a:cubicBezTo>
                      <a:pt x="1814042" y="929223"/>
                      <a:pt x="1758162" y="985103"/>
                      <a:pt x="1689582" y="98510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923125" y="2344155"/>
              <a:ext cx="5744320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191919"/>
                  </a:solidFill>
                  <a:latin typeface="Ubuntu"/>
                </a:rPr>
                <a:t>До 80% от затрат прошлого и текущего годов, но не более 1 500 000 руб.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46735" y="1099640"/>
              <a:ext cx="4313914" cy="473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9"/>
                </a:lnSpc>
              </a:pPr>
              <a:r>
                <a:rPr lang="en-US" sz="2199" spc="-65">
                  <a:solidFill>
                    <a:srgbClr val="191919"/>
                  </a:solidFill>
                  <a:latin typeface="Ubuntu Bold"/>
                </a:rPr>
                <a:t>Для развития туризма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120641" y="6008460"/>
            <a:ext cx="5362679" cy="2912166"/>
            <a:chOff x="0" y="0"/>
            <a:chExt cx="7150239" cy="3882888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7150239" cy="3882888"/>
              <a:chOff x="0" y="0"/>
              <a:chExt cx="1814042" cy="98510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814042" cy="985103"/>
              </a:xfrm>
              <a:custGeom>
                <a:avLst/>
                <a:gdLst/>
                <a:ahLst/>
                <a:cxnLst/>
                <a:rect l="l" t="t" r="r" b="b"/>
                <a:pathLst>
                  <a:path w="1814042" h="985103">
                    <a:moveTo>
                      <a:pt x="1689582" y="985103"/>
                    </a:moveTo>
                    <a:lnTo>
                      <a:pt x="124460" y="985103"/>
                    </a:lnTo>
                    <a:cubicBezTo>
                      <a:pt x="55880" y="985103"/>
                      <a:pt x="0" y="929223"/>
                      <a:pt x="0" y="86064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89582" y="0"/>
                    </a:lnTo>
                    <a:cubicBezTo>
                      <a:pt x="1758162" y="0"/>
                      <a:pt x="1814042" y="55880"/>
                      <a:pt x="1814042" y="124460"/>
                    </a:cubicBezTo>
                    <a:lnTo>
                      <a:pt x="1814042" y="860643"/>
                    </a:lnTo>
                    <a:cubicBezTo>
                      <a:pt x="1814042" y="929223"/>
                      <a:pt x="1758162" y="985103"/>
                      <a:pt x="1689582" y="98510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486984" y="653179"/>
              <a:ext cx="6176272" cy="956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9"/>
                </a:lnSpc>
              </a:pPr>
              <a:r>
                <a:rPr lang="en-US" sz="2199" spc="-65">
                  <a:solidFill>
                    <a:srgbClr val="191919"/>
                  </a:solidFill>
                  <a:latin typeface="Ubuntu Bold"/>
                </a:rPr>
                <a:t>На возмещение затрат, связанных с социальной ипотекой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86984" y="2150721"/>
              <a:ext cx="6318446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191919"/>
                  </a:solidFill>
                  <a:latin typeface="Ubuntu"/>
                </a:rPr>
                <a:t>До 50% от уплаченных процентов, но не более 5 000 000 руб.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28700" y="828947"/>
            <a:ext cx="833504" cy="833504"/>
            <a:chOff x="0" y="0"/>
            <a:chExt cx="1111339" cy="1111339"/>
          </a:xfrm>
        </p:grpSpPr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0" y="0"/>
              <a:ext cx="1111339" cy="1111339"/>
              <a:chOff x="0" y="0"/>
              <a:chExt cx="6355080" cy="635508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E04E39"/>
              </a:solidFill>
            </p:spPr>
          </p:sp>
        </p:grp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42537" y="201922"/>
              <a:ext cx="426265" cy="707494"/>
            </a:xfrm>
            <a:prstGeom prst="rect">
              <a:avLst/>
            </a:prstGeom>
          </p:spPr>
        </p:pic>
      </p:grpSp>
      <p:sp>
        <p:nvSpPr>
          <p:cNvPr id="38" name="TextBox 38"/>
          <p:cNvSpPr txBox="1"/>
          <p:nvPr/>
        </p:nvSpPr>
        <p:spPr>
          <a:xfrm>
            <a:off x="2109912" y="731469"/>
            <a:ext cx="11282374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</a:pPr>
            <a:r>
              <a:rPr lang="en-US" sz="2799" spc="-83">
                <a:solidFill>
                  <a:srgbClr val="191919"/>
                </a:solidFill>
                <a:latin typeface="Ubuntu Bold"/>
              </a:rPr>
              <a:t>Субсидии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73765" y="1339991"/>
            <a:ext cx="1375354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91919"/>
                </a:solidFill>
                <a:latin typeface="Ubuntu"/>
              </a:rPr>
              <a:t>13 видов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9690" y="945612"/>
            <a:ext cx="12242487" cy="418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</a:pPr>
            <a:r>
              <a:rPr lang="ru-RU" sz="2799" spc="-83" dirty="0">
                <a:solidFill>
                  <a:srgbClr val="191919"/>
                </a:solidFill>
                <a:latin typeface="Ubuntu Bold"/>
              </a:rPr>
              <a:t>Федеральные меры</a:t>
            </a:r>
            <a:endParaRPr lang="en-US" sz="2799" spc="-83" dirty="0">
              <a:solidFill>
                <a:srgbClr val="191919"/>
              </a:solidFill>
              <a:latin typeface="Ubuntu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828343" y="2530467"/>
            <a:ext cx="5855648" cy="3070476"/>
            <a:chOff x="0" y="0"/>
            <a:chExt cx="1878672" cy="9851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8672" cy="985103"/>
            </a:xfrm>
            <a:custGeom>
              <a:avLst/>
              <a:gdLst/>
              <a:ahLst/>
              <a:cxnLst/>
              <a:rect l="l" t="t" r="r" b="b"/>
              <a:pathLst>
                <a:path w="1878672" h="985103">
                  <a:moveTo>
                    <a:pt x="1754212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4212" y="0"/>
                  </a:lnTo>
                  <a:cubicBezTo>
                    <a:pt x="1822792" y="0"/>
                    <a:pt x="1878672" y="55880"/>
                    <a:pt x="1878672" y="124460"/>
                  </a:cubicBezTo>
                  <a:lnTo>
                    <a:pt x="1878672" y="860643"/>
                  </a:lnTo>
                  <a:cubicBezTo>
                    <a:pt x="1878672" y="929223"/>
                    <a:pt x="1822792" y="985103"/>
                    <a:pt x="1754212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362264" y="3574784"/>
            <a:ext cx="5312363" cy="175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Сумма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от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50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0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тыс.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2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мл</a:t>
            </a:r>
            <a:r>
              <a:rPr lang="ru-RU" sz="2000" u="none" dirty="0" err="1">
                <a:solidFill>
                  <a:srgbClr val="191919"/>
                </a:solidFill>
                <a:latin typeface="Ubuntu"/>
              </a:rPr>
              <a:t>рд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руб.  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Срок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10 лет (инвест), до 3 лет (ПОС)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Ставка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ключ+2.75 МСБ, ключ+3.5 микро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Ubuntu"/>
              </a:rPr>
              <a:t>Срок льготы: 5 лет (инвест), 1 год (ПОС)</a:t>
            </a:r>
            <a:endParaRPr lang="ru-RU" sz="2000" u="none" dirty="0">
              <a:solidFill>
                <a:srgbClr val="191919"/>
              </a:solidFill>
              <a:latin typeface="Ubuntu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191919"/>
                </a:solidFill>
                <a:latin typeface="Ubuntu"/>
              </a:rPr>
              <a:t>ЦА: приоритетные отрасли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71628" y="3027926"/>
            <a:ext cx="5312363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ru-RU" sz="2400" spc="-72" dirty="0">
                <a:solidFill>
                  <a:srgbClr val="E04E39"/>
                </a:solidFill>
                <a:latin typeface="Ubuntu Bold"/>
              </a:rPr>
              <a:t>ПП РФ 1764</a:t>
            </a:r>
            <a:endParaRPr lang="en-US" sz="2400" spc="-72" dirty="0">
              <a:solidFill>
                <a:srgbClr val="E04E39"/>
              </a:solidFill>
              <a:latin typeface="Ubuntu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724632"/>
            <a:ext cx="965200" cy="939800"/>
            <a:chOff x="0" y="0"/>
            <a:chExt cx="12065000" cy="11747500"/>
          </a:xfrm>
        </p:grpSpPr>
        <p:sp>
          <p:nvSpPr>
            <p:cNvPr id="8" name="Freeform 8"/>
            <p:cNvSpPr/>
            <p:nvPr/>
          </p:nvSpPr>
          <p:spPr>
            <a:xfrm>
              <a:off x="-12700" y="-12700"/>
              <a:ext cx="12090400" cy="11772900"/>
            </a:xfrm>
            <a:custGeom>
              <a:avLst/>
              <a:gdLst/>
              <a:ahLst/>
              <a:cxnLst/>
              <a:rect l="l" t="t" r="r" b="b"/>
              <a:pathLst>
                <a:path w="12090400" h="11772900">
                  <a:moveTo>
                    <a:pt x="112280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0910570"/>
                  </a:lnTo>
                  <a:cubicBezTo>
                    <a:pt x="0" y="11383010"/>
                    <a:pt x="389890" y="11772900"/>
                    <a:pt x="862330" y="11772900"/>
                  </a:cubicBezTo>
                  <a:lnTo>
                    <a:pt x="11228070" y="11772900"/>
                  </a:lnTo>
                  <a:cubicBezTo>
                    <a:pt x="11700510" y="11772900"/>
                    <a:pt x="12090400" y="11383010"/>
                    <a:pt x="12090400" y="10910570"/>
                  </a:cubicBezTo>
                  <a:lnTo>
                    <a:pt x="12090400" y="862330"/>
                  </a:lnTo>
                  <a:cubicBezTo>
                    <a:pt x="12090400" y="389890"/>
                    <a:pt x="11700510" y="0"/>
                    <a:pt x="11228070" y="0"/>
                  </a:cubicBezTo>
                  <a:close/>
                  <a:moveTo>
                    <a:pt x="11899900" y="927100"/>
                  </a:moveTo>
                  <a:lnTo>
                    <a:pt x="11899900" y="10910570"/>
                  </a:lnTo>
                  <a:cubicBezTo>
                    <a:pt x="11899900" y="11277600"/>
                    <a:pt x="11595100" y="11582400"/>
                    <a:pt x="11228070" y="11582400"/>
                  </a:cubicBezTo>
                  <a:lnTo>
                    <a:pt x="862330" y="11582400"/>
                  </a:lnTo>
                  <a:cubicBezTo>
                    <a:pt x="495300" y="11582400"/>
                    <a:pt x="190500" y="11277600"/>
                    <a:pt x="190500" y="10910570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228070" y="190500"/>
                  </a:lnTo>
                  <a:cubicBezTo>
                    <a:pt x="11595100" y="190500"/>
                    <a:pt x="11899900" y="495300"/>
                    <a:pt x="11899900" y="862330"/>
                  </a:cubicBezTo>
                  <a:lnTo>
                    <a:pt x="11899900" y="927100"/>
                  </a:lnTo>
                  <a:close/>
                </a:path>
              </a:pathLst>
            </a:custGeom>
            <a:solidFill>
              <a:srgbClr val="E04E3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502" y="911901"/>
            <a:ext cx="609596" cy="56526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706643" y="2530467"/>
            <a:ext cx="5867893" cy="3070476"/>
            <a:chOff x="0" y="0"/>
            <a:chExt cx="1882601" cy="985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2601" cy="985103"/>
            </a:xfrm>
            <a:custGeom>
              <a:avLst/>
              <a:gdLst/>
              <a:ahLst/>
              <a:cxnLst/>
              <a:rect l="l" t="t" r="r" b="b"/>
              <a:pathLst>
                <a:path w="1882601" h="985103">
                  <a:moveTo>
                    <a:pt x="1758141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8141" y="0"/>
                  </a:lnTo>
                  <a:cubicBezTo>
                    <a:pt x="1826721" y="0"/>
                    <a:pt x="1882601" y="55880"/>
                    <a:pt x="1882601" y="124460"/>
                  </a:cubicBezTo>
                  <a:lnTo>
                    <a:pt x="1882601" y="860643"/>
                  </a:lnTo>
                  <a:cubicBezTo>
                    <a:pt x="1882601" y="929223"/>
                    <a:pt x="1826721" y="985103"/>
                    <a:pt x="1758141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62171" y="3574784"/>
            <a:ext cx="5312363" cy="175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Сумма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500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млн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руб.</a:t>
            </a:r>
            <a:endParaRPr lang="ru-RU" sz="2000" u="none" dirty="0">
              <a:solidFill>
                <a:srgbClr val="191919"/>
              </a:solidFill>
              <a:latin typeface="Ubuntu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Ubuntu"/>
              </a:rPr>
              <a:t>Срок: до 3 лет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Ставка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3%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Ubuntu"/>
              </a:rPr>
              <a:t>ЦА: Выручка более 100 млн, 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CAGR 12%</a:t>
            </a:r>
            <a:r>
              <a:rPr lang="ru-RU" sz="2000" dirty="0">
                <a:solidFill>
                  <a:srgbClr val="191919"/>
                </a:solidFill>
                <a:latin typeface="Ubuntu"/>
              </a:rPr>
              <a:t>, </a:t>
            </a:r>
            <a:r>
              <a:rPr lang="ru-RU" sz="2000" dirty="0" err="1">
                <a:solidFill>
                  <a:srgbClr val="191919"/>
                </a:solidFill>
                <a:latin typeface="Ubuntu"/>
              </a:rPr>
              <a:t>РИДы</a:t>
            </a:r>
            <a:r>
              <a:rPr lang="ru-RU" sz="2000" dirty="0">
                <a:solidFill>
                  <a:srgbClr val="191919"/>
                </a:solidFill>
                <a:latin typeface="Ubuntu"/>
              </a:rPr>
              <a:t>, Перечень отраслей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62171" y="3009063"/>
            <a:ext cx="5312363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ru-RU" sz="2400" spc="-72" dirty="0" err="1">
                <a:solidFill>
                  <a:srgbClr val="E04E39"/>
                </a:solidFill>
                <a:latin typeface="Ubuntu Bold"/>
              </a:rPr>
              <a:t>Высокотех</a:t>
            </a:r>
            <a:r>
              <a:rPr lang="ru-RU" sz="2400" spc="-72" dirty="0">
                <a:solidFill>
                  <a:srgbClr val="E04E39"/>
                </a:solidFill>
                <a:latin typeface="Ubuntu Bold"/>
              </a:rPr>
              <a:t>, ПП РФ 469</a:t>
            </a:r>
            <a:endParaRPr lang="en-US" sz="2400" spc="-72" dirty="0">
              <a:solidFill>
                <a:srgbClr val="E04E39"/>
              </a:solidFill>
              <a:latin typeface="Ubuntu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9700954" y="6303866"/>
            <a:ext cx="5867893" cy="3070476"/>
            <a:chOff x="0" y="0"/>
            <a:chExt cx="1882601" cy="9851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82601" cy="985103"/>
            </a:xfrm>
            <a:custGeom>
              <a:avLst/>
              <a:gdLst/>
              <a:ahLst/>
              <a:cxnLst/>
              <a:rect l="l" t="t" r="r" b="b"/>
              <a:pathLst>
                <a:path w="1882601" h="985103">
                  <a:moveTo>
                    <a:pt x="1758141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8141" y="0"/>
                  </a:lnTo>
                  <a:cubicBezTo>
                    <a:pt x="1826721" y="0"/>
                    <a:pt x="1882601" y="55880"/>
                    <a:pt x="1882601" y="124460"/>
                  </a:cubicBezTo>
                  <a:lnTo>
                    <a:pt x="1882601" y="860643"/>
                  </a:lnTo>
                  <a:cubicBezTo>
                    <a:pt x="1882601" y="929223"/>
                    <a:pt x="1826721" y="985103"/>
                    <a:pt x="1758141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26914" y="7313898"/>
            <a:ext cx="5312363" cy="139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Сумма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50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0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млн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руб.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Срок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7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лет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Ставка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5% (3% - технологические)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Ubuntu"/>
              </a:rPr>
              <a:t>ЦА: производство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56484" y="6729176"/>
            <a:ext cx="5312363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ru-RU" sz="2400" spc="-72" dirty="0" err="1">
                <a:solidFill>
                  <a:srgbClr val="E04E39"/>
                </a:solidFill>
                <a:latin typeface="Ubuntu Bold"/>
              </a:rPr>
              <a:t>Промипотека</a:t>
            </a:r>
            <a:endParaRPr lang="en-US" sz="2400" spc="-72" dirty="0">
              <a:solidFill>
                <a:srgbClr val="E04E39"/>
              </a:solidFill>
              <a:latin typeface="Ubuntu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828343" y="6319333"/>
            <a:ext cx="5867893" cy="3070476"/>
            <a:chOff x="0" y="0"/>
            <a:chExt cx="1882601" cy="9851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82601" cy="985103"/>
            </a:xfrm>
            <a:custGeom>
              <a:avLst/>
              <a:gdLst/>
              <a:ahLst/>
              <a:cxnLst/>
              <a:rect l="l" t="t" r="r" b="b"/>
              <a:pathLst>
                <a:path w="1882601" h="985103">
                  <a:moveTo>
                    <a:pt x="1758141" y="985103"/>
                  </a:moveTo>
                  <a:lnTo>
                    <a:pt x="124460" y="985103"/>
                  </a:lnTo>
                  <a:cubicBezTo>
                    <a:pt x="55880" y="985103"/>
                    <a:pt x="0" y="929223"/>
                    <a:pt x="0" y="860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8141" y="0"/>
                  </a:lnTo>
                  <a:cubicBezTo>
                    <a:pt x="1826721" y="0"/>
                    <a:pt x="1882601" y="55880"/>
                    <a:pt x="1882601" y="124460"/>
                  </a:cubicBezTo>
                  <a:lnTo>
                    <a:pt x="1882601" y="860643"/>
                  </a:lnTo>
                  <a:cubicBezTo>
                    <a:pt x="1882601" y="929223"/>
                    <a:pt x="1826721" y="985103"/>
                    <a:pt x="1758141" y="9851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399690" y="6766901"/>
            <a:ext cx="5312363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ru-RU" sz="2400" spc="-72" dirty="0">
                <a:solidFill>
                  <a:srgbClr val="E04E39"/>
                </a:solidFill>
                <a:latin typeface="Ubuntu Bold"/>
              </a:rPr>
              <a:t>ПСК+1764</a:t>
            </a:r>
            <a:endParaRPr lang="en-US" sz="2400" spc="-72" dirty="0">
              <a:solidFill>
                <a:srgbClr val="E04E39"/>
              </a:solidFill>
              <a:latin typeface="Ubuntu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99690" y="7313898"/>
            <a:ext cx="5312363" cy="175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91919"/>
                </a:solidFill>
                <a:latin typeface="Ubuntu"/>
              </a:rPr>
              <a:t>Сумма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: 5</a:t>
            </a:r>
            <a:r>
              <a:rPr lang="ru-RU" sz="2000" dirty="0">
                <a:solidFill>
                  <a:srgbClr val="191919"/>
                </a:solidFill>
                <a:latin typeface="Ubuntu"/>
              </a:rPr>
              <a:t>0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млн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2 </a:t>
            </a:r>
            <a:r>
              <a:rPr lang="en-US" sz="2000" dirty="0" err="1">
                <a:solidFill>
                  <a:srgbClr val="191919"/>
                </a:solidFill>
                <a:latin typeface="Ubuntu"/>
              </a:rPr>
              <a:t>млрд</a:t>
            </a:r>
            <a:r>
              <a:rPr lang="en-US" sz="2000" dirty="0">
                <a:solidFill>
                  <a:srgbClr val="191919"/>
                </a:solidFill>
                <a:latin typeface="Ubuntu"/>
              </a:rPr>
              <a:t> руб.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 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Срок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до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 10 </a:t>
            </a: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лет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dirty="0" err="1">
                <a:solidFill>
                  <a:srgbClr val="191919"/>
                </a:solidFill>
                <a:latin typeface="Ubuntu"/>
              </a:rPr>
              <a:t>Ставка</a:t>
            </a:r>
            <a:r>
              <a:rPr lang="en-US" sz="2000" u="none" dirty="0">
                <a:solidFill>
                  <a:srgbClr val="191919"/>
                </a:solidFill>
                <a:latin typeface="Ubuntu"/>
              </a:rPr>
              <a:t>: 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9% (МБ), 7.5 (СБ)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Ubuntu"/>
              </a:rPr>
              <a:t>Срок льготы: 1-3 годы, 4-5 годы – 1764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191919"/>
                </a:solidFill>
                <a:latin typeface="Ubuntu"/>
              </a:rPr>
              <a:t>ЦА: </a:t>
            </a:r>
            <a:r>
              <a:rPr lang="ru-RU" sz="2000" u="none" dirty="0" err="1">
                <a:solidFill>
                  <a:srgbClr val="191919"/>
                </a:solidFill>
                <a:latin typeface="Ubuntu"/>
              </a:rPr>
              <a:t>инвесты</a:t>
            </a:r>
            <a:r>
              <a:rPr lang="ru-RU" sz="2000" u="none" dirty="0">
                <a:solidFill>
                  <a:srgbClr val="191919"/>
                </a:solidFill>
                <a:latin typeface="Ubuntu"/>
              </a:rPr>
              <a:t> по более узкому перечню</a:t>
            </a:r>
            <a:endParaRPr lang="en-US" sz="2000" u="none" dirty="0">
              <a:solidFill>
                <a:srgbClr val="191919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27770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836</Words>
  <Application>Microsoft Office PowerPoint</Application>
  <PresentationFormat>Произвольный</PresentationFormat>
  <Paragraphs>122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Ubuntu</vt:lpstr>
      <vt:lpstr>Ubuntu Bold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1</dc:title>
  <cp:lastModifiedBy>Ширинова Эльмира Эльшадовна</cp:lastModifiedBy>
  <cp:revision>15</cp:revision>
  <dcterms:created xsi:type="dcterms:W3CDTF">2006-08-16T00:00:00Z</dcterms:created>
  <dcterms:modified xsi:type="dcterms:W3CDTF">2023-08-31T13:51:51Z</dcterms:modified>
  <dc:identifier>DAFchdmj4yk</dc:identifier>
</cp:coreProperties>
</file>