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7" r:id="rId4"/>
    <p:sldId id="263" r:id="rId5"/>
    <p:sldId id="264" r:id="rId6"/>
    <p:sldId id="266" r:id="rId7"/>
    <p:sldId id="260" r:id="rId8"/>
    <p:sldId id="265" r:id="rId9"/>
    <p:sldId id="258" r:id="rId10"/>
    <p:sldId id="268" r:id="rId11"/>
    <p:sldId id="25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7" r:id="rId29"/>
    <p:sldId id="286" r:id="rId30"/>
    <p:sldId id="287" r:id="rId31"/>
    <p:sldId id="288" r:id="rId32"/>
    <p:sldId id="290" r:id="rId33"/>
    <p:sldId id="298" r:id="rId34"/>
    <p:sldId id="289" r:id="rId35"/>
    <p:sldId id="291" r:id="rId36"/>
    <p:sldId id="294" r:id="rId37"/>
    <p:sldId id="293" r:id="rId38"/>
    <p:sldId id="296" r:id="rId39"/>
    <p:sldId id="295" r:id="rId40"/>
    <p:sldId id="299" r:id="rId41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509120"/>
            <a:ext cx="8784976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51940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940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365104"/>
            <a:ext cx="8784976" cy="161404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Реализация Областного закона Ленинградской области №62-оз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 предоставлении отдельным категориям граждан единовременной денежной выплаты на проведение капитального ремонта жилых домов» в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 Ломоносовский муниципальный район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xn--80ajahhaunok0ap1ajsq9i.xn--p1ai/web/upload/cke/6596aceb5c80af53c4a6d59307c89f5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48680"/>
            <a:ext cx="2376264" cy="315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8"/>
          <p:cNvGrpSpPr>
            <a:grpSpLocks/>
          </p:cNvGrpSpPr>
          <p:nvPr/>
        </p:nvGrpSpPr>
        <p:grpSpPr bwMode="auto">
          <a:xfrm>
            <a:off x="1115616" y="332655"/>
            <a:ext cx="7056784" cy="720081"/>
            <a:chOff x="1214" y="2248"/>
            <a:chExt cx="3346" cy="288"/>
          </a:xfrm>
        </p:grpSpPr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1214" y="2248"/>
              <a:ext cx="3346" cy="288"/>
              <a:chOff x="1118" y="1947"/>
              <a:chExt cx="3346" cy="288"/>
            </a:xfrm>
          </p:grpSpPr>
          <p:sp>
            <p:nvSpPr>
              <p:cNvPr id="24" name="AutoShape 15"/>
              <p:cNvSpPr>
                <a:spLocks noChangeArrowheads="1"/>
              </p:cNvSpPr>
              <p:nvPr/>
            </p:nvSpPr>
            <p:spPr bwMode="gray">
              <a:xfrm>
                <a:off x="1118" y="194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431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" name="AutoShape 16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1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7" name="Text Box 17"/>
            <p:cNvSpPr txBox="1">
              <a:spLocks noChangeArrowheads="1"/>
            </p:cNvSpPr>
            <p:nvPr/>
          </p:nvSpPr>
          <p:spPr bwMode="white">
            <a:xfrm>
              <a:off x="1316" y="2273"/>
              <a:ext cx="317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дверных коробок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Рисунок 26" descr="b5ed769d-8330-4efe-bcbc-91484d44c80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44824"/>
            <a:ext cx="3507854" cy="46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IMG_1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30183" y="1838569"/>
            <a:ext cx="546009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75529"/>
            <a:ext cx="3960440" cy="35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91683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проведения капитального ремонта жилого дома составила 218 500 (двести восемнадцать тысяч пятьсот)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Иванова Зинаида Васильевна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1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08720"/>
            <a:ext cx="4032448" cy="5473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2080" y="1772816"/>
            <a:ext cx="3528392" cy="4353347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Зинаида Васильевна – ветеран Великой Отечественной войны, житель блокадного Ленинграда, ветеран труда, долгожитель (99 лет).</a:t>
            </a:r>
          </a:p>
          <a:p>
            <a:pPr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Проживает в д. Старый Бор, дом 26 ( Гостилицкое сельское поселение).</a:t>
            </a:r>
          </a:p>
          <a:p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093915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Электромонтажные работы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Перекладка печи 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(разборка кладки печей, устройство бетонных фундаментов общего назначения, кладка печей, очагов, отделка печей)</a:t>
            </a:r>
          </a:p>
          <a:p>
            <a:pPr>
              <a:buFont typeface="Wingdings" pitchFamily="2" charset="2"/>
              <a:buChar char="ü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Замена окон ( установка оконных блоков, установка подоконных досок, устройство мелких покрытий)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Проведены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7"/>
          <p:cNvGrpSpPr>
            <a:grpSpLocks noGrp="1"/>
          </p:cNvGrpSpPr>
          <p:nvPr>
            <p:ph type="title"/>
          </p:nvPr>
        </p:nvGrpSpPr>
        <p:grpSpPr bwMode="auto">
          <a:xfrm>
            <a:off x="1259632" y="404664"/>
            <a:ext cx="6912769" cy="645830"/>
            <a:chOff x="1235" y="2766"/>
            <a:chExt cx="3346" cy="288"/>
          </a:xfrm>
        </p:grpSpPr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235" y="2766"/>
              <a:ext cx="3346" cy="288"/>
              <a:chOff x="1098" y="2465"/>
              <a:chExt cx="3346" cy="288"/>
            </a:xfrm>
          </p:grpSpPr>
          <p:sp>
            <p:nvSpPr>
              <p:cNvPr id="13" name="AutoShape 25"/>
              <p:cNvSpPr>
                <a:spLocks noChangeArrowheads="1"/>
              </p:cNvSpPr>
              <p:nvPr/>
            </p:nvSpPr>
            <p:spPr bwMode="gray">
              <a:xfrm>
                <a:off x="1098" y="246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4314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AutoShape 26"/>
              <p:cNvSpPr>
                <a:spLocks noChangeArrowheads="1"/>
              </p:cNvSpPr>
              <p:nvPr/>
            </p:nvSpPr>
            <p:spPr bwMode="gray">
              <a:xfrm>
                <a:off x="1098" y="246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folHlink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" name="Text Box 27"/>
            <p:cNvSpPr txBox="1">
              <a:spLocks noChangeArrowheads="1"/>
            </p:cNvSpPr>
            <p:nvPr/>
          </p:nvSpPr>
          <p:spPr bwMode="white">
            <a:xfrm>
              <a:off x="1270" y="2797"/>
              <a:ext cx="324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Электромонтажные работы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Рисунок 14" descr="c8823744-883d-4139-9031-67489554f0c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2592288" cy="266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02160487-3e6c-4563-aa91-89686f73cd3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0506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G_1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91947" y="2036845"/>
            <a:ext cx="499255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>
            <a:grpSpLocks noGrp="1"/>
          </p:cNvGrpSpPr>
          <p:nvPr>
            <p:ph type="title"/>
          </p:nvPr>
        </p:nvGrpSpPr>
        <p:grpSpPr bwMode="auto">
          <a:xfrm>
            <a:off x="1331640" y="116632"/>
            <a:ext cx="6912769" cy="648071"/>
            <a:chOff x="1235" y="2766"/>
            <a:chExt cx="3346" cy="288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235" y="2766"/>
              <a:ext cx="3346" cy="288"/>
              <a:chOff x="1098" y="2465"/>
              <a:chExt cx="3346" cy="288"/>
            </a:xfrm>
          </p:grpSpPr>
          <p:sp>
            <p:nvSpPr>
              <p:cNvPr id="13" name="AutoShape 25"/>
              <p:cNvSpPr>
                <a:spLocks noChangeArrowheads="1"/>
              </p:cNvSpPr>
              <p:nvPr/>
            </p:nvSpPr>
            <p:spPr bwMode="gray">
              <a:xfrm>
                <a:off x="1098" y="246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4314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AutoShape 26"/>
              <p:cNvSpPr>
                <a:spLocks noChangeArrowheads="1"/>
              </p:cNvSpPr>
              <p:nvPr/>
            </p:nvSpPr>
            <p:spPr bwMode="gray">
              <a:xfrm>
                <a:off x="1098" y="246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folHlink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" name="Text Box 27"/>
            <p:cNvSpPr txBox="1">
              <a:spLocks noChangeArrowheads="1"/>
            </p:cNvSpPr>
            <p:nvPr/>
          </p:nvSpPr>
          <p:spPr bwMode="white">
            <a:xfrm>
              <a:off x="1270" y="2797"/>
              <a:ext cx="3241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Электромонтажные работы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Рисунок 10" descr="IMG_0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71966" y="2000844"/>
            <a:ext cx="499255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1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23528" y="908720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0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043608" y="4437112"/>
            <a:ext cx="3456384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691680" y="116632"/>
            <a:ext cx="5544616" cy="648072"/>
            <a:chOff x="1255" y="3128"/>
            <a:chExt cx="3346" cy="288"/>
          </a:xfrm>
        </p:grpSpPr>
        <p:grpSp>
          <p:nvGrpSpPr>
            <p:cNvPr id="16" name="Group 34"/>
            <p:cNvGrpSpPr>
              <a:grpSpLocks/>
            </p:cNvGrpSpPr>
            <p:nvPr/>
          </p:nvGrpSpPr>
          <p:grpSpPr bwMode="auto">
            <a:xfrm>
              <a:off x="1255" y="3128"/>
              <a:ext cx="3346" cy="288"/>
              <a:chOff x="1118" y="2827"/>
              <a:chExt cx="3346" cy="288"/>
            </a:xfrm>
          </p:grpSpPr>
          <p:sp>
            <p:nvSpPr>
              <p:cNvPr id="24" name="AutoShape 35"/>
              <p:cNvSpPr>
                <a:spLocks noChangeArrowheads="1"/>
              </p:cNvSpPr>
              <p:nvPr/>
            </p:nvSpPr>
            <p:spPr bwMode="gray">
              <a:xfrm>
                <a:off x="1118" y="282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hlink">
                      <a:gamma/>
                      <a:shade val="5098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rgbClr val="FFFFFF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" name="AutoShape 36"/>
              <p:cNvSpPr>
                <a:spLocks noChangeArrowheads="1"/>
              </p:cNvSpPr>
              <p:nvPr/>
            </p:nvSpPr>
            <p:spPr bwMode="gray">
              <a:xfrm>
                <a:off x="1118" y="2963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hlink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7" name="Text Box 37"/>
            <p:cNvSpPr txBox="1">
              <a:spLocks noChangeArrowheads="1"/>
            </p:cNvSpPr>
            <p:nvPr/>
          </p:nvSpPr>
          <p:spPr bwMode="white">
            <a:xfrm>
              <a:off x="1708" y="3160"/>
              <a:ext cx="2519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Перекладка печи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Рисунок 25" descr="36400043-ca52-4cb0-a1c4-82ce3fddcc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2564904"/>
            <a:ext cx="4104455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G_09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47929" y="1820822"/>
            <a:ext cx="5640627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7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Рисунок 10" descr="IMG_1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419872" y="1916832"/>
            <a:ext cx="554461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09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08520" y="2348880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75529"/>
            <a:ext cx="3960440" cy="35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91683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проведения капитального ремонта жилого дома составила 344 000 (триста сорок четыре тысячи)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Глухова Анна Сергеевна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19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40905" y="2276871"/>
            <a:ext cx="2612019" cy="384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2204864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Анна Сергеевна – ветеран Великой Отечественной войны, труженик тыла.</a:t>
            </a: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Проживает в д. Пикколово, дом 30 ( Виллозское городское поселение).</a:t>
            </a:r>
          </a:p>
          <a:p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p-bi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54505"/>
            <a:ext cx="8712968" cy="4770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57606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 Ломоносовский муниципальный район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мтека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5229200"/>
            <a:ext cx="316374" cy="288032"/>
          </a:xfrm>
          <a:prstGeom prst="rect">
            <a:avLst/>
          </a:prstGeom>
        </p:spPr>
      </p:pic>
      <p:pic>
        <p:nvPicPr>
          <p:cNvPr id="9" name="Рисунок 8" descr="мтека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5445224"/>
            <a:ext cx="316374" cy="288032"/>
          </a:xfrm>
          <a:prstGeom prst="rect">
            <a:avLst/>
          </a:prstGeom>
        </p:spPr>
      </p:pic>
      <p:pic>
        <p:nvPicPr>
          <p:cNvPr id="10" name="Рисунок 9" descr="мтека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877272"/>
            <a:ext cx="316374" cy="288032"/>
          </a:xfrm>
          <a:prstGeom prst="rect">
            <a:avLst/>
          </a:prstGeom>
        </p:spPr>
      </p:pic>
      <p:pic>
        <p:nvPicPr>
          <p:cNvPr id="11" name="Рисунок 10" descr="мтека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589240"/>
            <a:ext cx="316374" cy="288032"/>
          </a:xfrm>
          <a:prstGeom prst="rect">
            <a:avLst/>
          </a:prstGeom>
        </p:spPr>
      </p:pic>
      <p:pic>
        <p:nvPicPr>
          <p:cNvPr id="12" name="Рисунок 11" descr="мтека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941168"/>
            <a:ext cx="316374" cy="288032"/>
          </a:xfrm>
          <a:prstGeom prst="rect">
            <a:avLst/>
          </a:prstGeom>
        </p:spPr>
      </p:pic>
      <p:pic>
        <p:nvPicPr>
          <p:cNvPr id="13" name="Рисунок 12" descr="мтека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4581128"/>
            <a:ext cx="316374" cy="288032"/>
          </a:xfrm>
          <a:prstGeom prst="rect">
            <a:avLst/>
          </a:prstGeom>
        </p:spPr>
      </p:pic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093915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Демонтаж оконных коробок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Снятие оконных переплетов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Установка оконных блоков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Установка подоконных досок</a:t>
            </a:r>
          </a:p>
          <a:p>
            <a:pPr>
              <a:buFont typeface="Wingdings" pitchFamily="2" charset="2"/>
              <a:buChar char="ü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Облицовка оконных и дверных откосов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Устройство мелких покрытий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Проведены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115616" y="332655"/>
            <a:ext cx="7056784" cy="720081"/>
            <a:chOff x="1214" y="2248"/>
            <a:chExt cx="3346" cy="28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214" y="2248"/>
              <a:ext cx="3346" cy="288"/>
              <a:chOff x="1118" y="1947"/>
              <a:chExt cx="3346" cy="288"/>
            </a:xfrm>
          </p:grpSpPr>
          <p:sp>
            <p:nvSpPr>
              <p:cNvPr id="5" name="AutoShape 15"/>
              <p:cNvSpPr>
                <a:spLocks noChangeArrowheads="1"/>
              </p:cNvSpPr>
              <p:nvPr/>
            </p:nvSpPr>
            <p:spPr bwMode="gray">
              <a:xfrm>
                <a:off x="1118" y="194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431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" name="AutoShape 16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1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" name="Text Box 17"/>
            <p:cNvSpPr txBox="1">
              <a:spLocks noChangeArrowheads="1"/>
            </p:cNvSpPr>
            <p:nvPr/>
          </p:nvSpPr>
          <p:spPr bwMode="white">
            <a:xfrm>
              <a:off x="1316" y="2273"/>
              <a:ext cx="3175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Рисунок 6" descr="ed947697-c97d-4a7c-86b3-34d653921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2609528"/>
            <a:ext cx="360039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9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93200" y="1427480"/>
            <a:ext cx="535799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115616" y="332655"/>
            <a:ext cx="7056784" cy="720081"/>
            <a:chOff x="1214" y="2248"/>
            <a:chExt cx="3346" cy="28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214" y="2248"/>
              <a:ext cx="3346" cy="288"/>
              <a:chOff x="1118" y="1947"/>
              <a:chExt cx="3346" cy="288"/>
            </a:xfrm>
          </p:grpSpPr>
          <p:sp>
            <p:nvSpPr>
              <p:cNvPr id="5" name="AutoShape 15"/>
              <p:cNvSpPr>
                <a:spLocks noChangeArrowheads="1"/>
              </p:cNvSpPr>
              <p:nvPr/>
            </p:nvSpPr>
            <p:spPr bwMode="gray">
              <a:xfrm>
                <a:off x="1118" y="194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431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" name="AutoShape 16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1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" name="Text Box 17"/>
            <p:cNvSpPr txBox="1">
              <a:spLocks noChangeArrowheads="1"/>
            </p:cNvSpPr>
            <p:nvPr/>
          </p:nvSpPr>
          <p:spPr bwMode="white">
            <a:xfrm>
              <a:off x="1316" y="2273"/>
              <a:ext cx="3175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Рисунок 6" descr="9d6e9d72-ebce-4735-8645-0e118cf78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381642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9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07039" y="1001673"/>
            <a:ext cx="2808312" cy="305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9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05064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75529"/>
            <a:ext cx="3960440" cy="35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91683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проведения капитального ремонта жилого дома составила 344 000 (триста сорок четыре тысячи)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Беседа Анастасия Прокофьевна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2348880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Анастасия Прокофьевна – ветеран Великой Отечественной войны, ветеран труда, труженик тыла.</a:t>
            </a: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Проживает в д. Кипень, Ропшинское ш., дом 25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 Кипенское сельское поселение).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1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948196"/>
            <a:ext cx="3528392" cy="426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3877891"/>
          </a:xfrm>
        </p:spPr>
        <p:txBody>
          <a:bodyPr numCol="2"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фундамента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(разборка мелких покрытий и обделок из листовой стали, ремонт отдельными местами фундаментов, гидроизоляция стен, фундаментов, устройство мелких покрытий)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Смена венцов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Устройство отмостки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разборка грунта вручную в траншеях, устройство оснований под фундаменты, устройство пароизоляции, устройство бетонной подготовки)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Проведены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-2021-10-06-08-43-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4752528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ка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124744"/>
            <a:ext cx="3584997" cy="502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691680" y="116632"/>
            <a:ext cx="5544616" cy="648072"/>
            <a:chOff x="1255" y="3128"/>
            <a:chExt cx="3346" cy="288"/>
          </a:xfrm>
        </p:grpSpPr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1255" y="3128"/>
              <a:ext cx="3346" cy="288"/>
              <a:chOff x="1118" y="2827"/>
              <a:chExt cx="3346" cy="288"/>
            </a:xfrm>
          </p:grpSpPr>
          <p:sp>
            <p:nvSpPr>
              <p:cNvPr id="15" name="AutoShape 35"/>
              <p:cNvSpPr>
                <a:spLocks noChangeArrowheads="1"/>
              </p:cNvSpPr>
              <p:nvPr/>
            </p:nvSpPr>
            <p:spPr bwMode="gray">
              <a:xfrm>
                <a:off x="1118" y="282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hlink">
                      <a:gamma/>
                      <a:shade val="5098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rgbClr val="FFFFFF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" name="AutoShape 36"/>
              <p:cNvSpPr>
                <a:spLocks noChangeArrowheads="1"/>
              </p:cNvSpPr>
              <p:nvPr/>
            </p:nvSpPr>
            <p:spPr bwMode="gray">
              <a:xfrm>
                <a:off x="1118" y="2963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hlink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4" name="Text Box 37"/>
            <p:cNvSpPr txBox="1">
              <a:spLocks noChangeArrowheads="1"/>
            </p:cNvSpPr>
            <p:nvPr/>
          </p:nvSpPr>
          <p:spPr bwMode="white">
            <a:xfrm>
              <a:off x="1708" y="3160"/>
              <a:ext cx="2519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Ремонт фундамента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1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980728"/>
            <a:ext cx="3632200" cy="5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HOTO-2021-10-06-08-44-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2420888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Group 46"/>
          <p:cNvGrpSpPr>
            <a:grpSpLocks/>
          </p:cNvGrpSpPr>
          <p:nvPr/>
        </p:nvGrpSpPr>
        <p:grpSpPr bwMode="auto">
          <a:xfrm>
            <a:off x="1691680" y="116632"/>
            <a:ext cx="5544616" cy="648072"/>
            <a:chOff x="1255" y="3128"/>
            <a:chExt cx="3346" cy="288"/>
          </a:xfrm>
        </p:grpSpPr>
        <p:grpSp>
          <p:nvGrpSpPr>
            <p:cNvPr id="14" name="Group 34"/>
            <p:cNvGrpSpPr>
              <a:grpSpLocks/>
            </p:cNvGrpSpPr>
            <p:nvPr/>
          </p:nvGrpSpPr>
          <p:grpSpPr bwMode="auto">
            <a:xfrm>
              <a:off x="1255" y="3128"/>
              <a:ext cx="3346" cy="288"/>
              <a:chOff x="1118" y="2827"/>
              <a:chExt cx="3346" cy="288"/>
            </a:xfrm>
          </p:grpSpPr>
          <p:sp>
            <p:nvSpPr>
              <p:cNvPr id="16" name="AutoShape 35"/>
              <p:cNvSpPr>
                <a:spLocks noChangeArrowheads="1"/>
              </p:cNvSpPr>
              <p:nvPr/>
            </p:nvSpPr>
            <p:spPr bwMode="gray">
              <a:xfrm>
                <a:off x="1118" y="282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hlink">
                      <a:gamma/>
                      <a:shade val="50980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rgbClr val="FFFFFF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AutoShape 36"/>
              <p:cNvSpPr>
                <a:spLocks noChangeArrowheads="1"/>
              </p:cNvSpPr>
              <p:nvPr/>
            </p:nvSpPr>
            <p:spPr bwMode="gray">
              <a:xfrm>
                <a:off x="1118" y="2963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hlink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5" name="Text Box 37"/>
            <p:cNvSpPr txBox="1">
              <a:spLocks noChangeArrowheads="1"/>
            </p:cNvSpPr>
            <p:nvPr/>
          </p:nvSpPr>
          <p:spPr bwMode="white">
            <a:xfrm>
              <a:off x="1708" y="3160"/>
              <a:ext cx="2519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Ремонт фундамента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0458" y="1722310"/>
            <a:ext cx="5356594" cy="401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4660" y="2074979"/>
            <a:ext cx="5113447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12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Смена венцов, устройство </a:t>
              </a:r>
              <a:r>
                <a:rPr lang="ru-RU" sz="2400" b="1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отмостки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75529"/>
            <a:ext cx="3960440" cy="35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91683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проведения капитального ремонта жилого дома составила 437 000 (четыреста тридцать семь тысяч)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916833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1 871 562 ( один миллион восемьсот семьдесят одна тысяча пятьсот шестьдесят два) рубля.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них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Жителям блокадного Ленинграда - 437 000 ( четыреста тридцать семь тысяч) рублей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Труженикам тыла – 1 434 562 ( один миллион четыреста тридцать четыре тысячи пятьсот шестьдесят два ) рубля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вов картин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933056"/>
            <a:ext cx="4541093" cy="275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27584" y="332656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2021 год в МО Ломоносовский муниципальный район были проведены работы по капитальному ремонту жилых домов для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шести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ветеранов на общую сумму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Иванова Екатерина Ефимовна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234888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Екатерина Ефимовна– ветеран Великой Отечественной войны, труженик тыла.</a:t>
            </a: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Проживает в д. Витино, дом 24 ( Кипенское сельское поселение).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88840"/>
            <a:ext cx="3617943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3877891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Демонтаж кровли жилого дома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Устройство кровли жилого дома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Проведены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IMG_2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743400" y="1700808"/>
            <a:ext cx="5400600" cy="405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fad93f0-ec45-45b7-818a-89dc45407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16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18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Устройство кровли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HOTO-2021-10-06-08-49-2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156" y="1124744"/>
            <a:ext cx="35527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IMG_2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48538" y="1756250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17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Устройство кровли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75529"/>
            <a:ext cx="3960440" cy="35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91683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проведения капитального ремонта жилого дома составила 218 500 (двести восемнадцать тысяч пятьсот)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Вижулина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Мария Дмитриевна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1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2060848"/>
            <a:ext cx="3520346" cy="4287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2204864"/>
            <a:ext cx="3312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Мария Дмитриевна– ветеран Великой Отечественной войны, труженик тыла.</a:t>
            </a: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Проживала в д. 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Кавелахта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дом 34 ( Виллозское городское поселение). Скончалась 24.08.2021 в возрасте 93 лет.</a:t>
            </a:r>
          </a:p>
          <a:p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3877891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Демонтаж оконных блоков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Установка оконных блоков</a:t>
            </a:r>
          </a:p>
          <a:p>
            <a:pPr>
              <a:buFont typeface="Wingdings" pitchFamily="2" charset="2"/>
              <a:buChar char="ü"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Проведены работы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(по состоянию на 24.08.2021)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115616" y="332655"/>
            <a:ext cx="7056784" cy="720081"/>
            <a:chOff x="1214" y="2248"/>
            <a:chExt cx="3346" cy="288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1214" y="2248"/>
              <a:ext cx="3346" cy="288"/>
              <a:chOff x="1118" y="1947"/>
              <a:chExt cx="3346" cy="288"/>
            </a:xfrm>
          </p:grpSpPr>
          <p:sp>
            <p:nvSpPr>
              <p:cNvPr id="13" name="AutoShape 15"/>
              <p:cNvSpPr>
                <a:spLocks noChangeArrowheads="1"/>
              </p:cNvSpPr>
              <p:nvPr/>
            </p:nvSpPr>
            <p:spPr bwMode="gray">
              <a:xfrm>
                <a:off x="1118" y="194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431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AutoShape 16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1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white">
            <a:xfrm>
              <a:off x="1316" y="2273"/>
              <a:ext cx="3175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Рисунок 15" descr="с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772816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HOTO-2021-10-06-14-32-3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08920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115616" y="332655"/>
            <a:ext cx="7056784" cy="720081"/>
            <a:chOff x="1214" y="2248"/>
            <a:chExt cx="3346" cy="28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214" y="2248"/>
              <a:ext cx="3346" cy="288"/>
              <a:chOff x="1118" y="1947"/>
              <a:chExt cx="3346" cy="288"/>
            </a:xfrm>
          </p:grpSpPr>
          <p:sp>
            <p:nvSpPr>
              <p:cNvPr id="13" name="AutoShape 15"/>
              <p:cNvSpPr>
                <a:spLocks noChangeArrowheads="1"/>
              </p:cNvSpPr>
              <p:nvPr/>
            </p:nvSpPr>
            <p:spPr bwMode="gray">
              <a:xfrm>
                <a:off x="1118" y="1947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4314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AutoShape 16"/>
              <p:cNvSpPr>
                <a:spLocks noChangeArrowheads="1"/>
              </p:cNvSpPr>
              <p:nvPr/>
            </p:nvSpPr>
            <p:spPr bwMode="gray">
              <a:xfrm>
                <a:off x="1118" y="1948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1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white">
            <a:xfrm>
              <a:off x="1316" y="2273"/>
              <a:ext cx="3175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Рисунок 8" descr="сис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916832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16832"/>
            <a:ext cx="3384376" cy="450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75529"/>
            <a:ext cx="3960440" cy="35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1916832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 проведения капитального ремонта жилого дома составила 309 562 (триста девять тысяч пятьсот шестьдесят два) рубля по состоянию на 24.08.2021.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92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оренко Е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1916832"/>
            <a:ext cx="5832648" cy="423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Горенко Екатерина Кузьминична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2348880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Екатерина Кузьминична – ветеран Великой Отечественной войны, житель блокадного Ленинграда, ветеран труда и почетный житель Гостилицкого сельского поселения.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253415/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оренк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844824"/>
            <a:ext cx="6785630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д. Гостилицы, ул. Верхняя, дом 40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(Гостилицкое сельское поселение)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3877891"/>
          </a:xfrm>
        </p:spPr>
        <p:txBody>
          <a:bodyPr numCol="2"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Демонтаж оконных коробок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Снятие оконных переплетов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Демонтаж дверных коробок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Снятие дверных полотен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Установка оконных блоков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Установка подоконных досок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Облицовка оконных и дверных откосов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Установка уголков ПВХ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Устройство мелких покрытый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Установка металлических дверных блоков в готовые проемы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Проведены работы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13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8" name="Рисунок 47" descr="0bd1de3e-8fbd-45df-a949-e61024db7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996952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IMG_1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14579" y="2494333"/>
            <a:ext cx="4620004" cy="346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41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7" descr="bd8044e1-12a7-41d7-a76f-0ad3f8f8c07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060848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1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14878" y="2013914"/>
            <a:ext cx="5162715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f18bae-668d-4e9f-bacb-7ba854db3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3024335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_1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57844" y="1854924"/>
            <a:ext cx="542080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49"/>
          <p:cNvGrpSpPr>
            <a:grpSpLocks/>
          </p:cNvGrpSpPr>
          <p:nvPr/>
        </p:nvGrpSpPr>
        <p:grpSpPr bwMode="auto">
          <a:xfrm>
            <a:off x="899592" y="282055"/>
            <a:ext cx="6696744" cy="698673"/>
            <a:chOff x="1213" y="1756"/>
            <a:chExt cx="3346" cy="288"/>
          </a:xfrm>
        </p:grpSpPr>
        <p:grpSp>
          <p:nvGrpSpPr>
            <p:cNvPr id="25" name="Group 4"/>
            <p:cNvGrpSpPr>
              <a:grpSpLocks/>
            </p:cNvGrpSpPr>
            <p:nvPr/>
          </p:nvGrpSpPr>
          <p:grpSpPr bwMode="auto">
            <a:xfrm>
              <a:off x="1213" y="1756"/>
              <a:ext cx="3346" cy="288"/>
              <a:chOff x="1117" y="1455"/>
              <a:chExt cx="3346" cy="288"/>
            </a:xfrm>
          </p:grpSpPr>
          <p:sp>
            <p:nvSpPr>
              <p:cNvPr id="27" name="AutoShape 5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288"/>
              </a:xfrm>
              <a:prstGeom prst="roundRect">
                <a:avLst>
                  <a:gd name="adj" fmla="val 7292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7451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FFFF">
                    <a:alpha val="7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AutoShape 6"/>
              <p:cNvSpPr>
                <a:spLocks noChangeArrowheads="1"/>
              </p:cNvSpPr>
              <p:nvPr/>
            </p:nvSpPr>
            <p:spPr bwMode="gray">
              <a:xfrm>
                <a:off x="1117" y="1455"/>
                <a:ext cx="3346" cy="95"/>
              </a:xfrm>
              <a:prstGeom prst="roundRect">
                <a:avLst>
                  <a:gd name="adj" fmla="val 26389"/>
                </a:avLst>
              </a:prstGeom>
              <a:solidFill>
                <a:schemeClr val="accent2">
                  <a:alpha val="3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Text Box 7"/>
            <p:cNvSpPr txBox="1">
              <a:spLocks noChangeArrowheads="1"/>
            </p:cNvSpPr>
            <p:nvPr/>
          </p:nvSpPr>
          <p:spPr bwMode="white">
            <a:xfrm>
              <a:off x="1321" y="1794"/>
              <a:ext cx="320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ru-RU" sz="24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Демонтаж и установка оконных блоков</a:t>
              </a:r>
              <a:endPara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388424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0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6ffda9e2e743e20f812d5cdd701dcc17e69d1c"/>
</p:tagLst>
</file>

<file path=ppt/theme/theme1.xml><?xml version="1.0" encoding="utf-8"?>
<a:theme xmlns:a="http://schemas.openxmlformats.org/drawingml/2006/main" name="Тема Office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624</Words>
  <Application>Microsoft Office PowerPoint</Application>
  <PresentationFormat>Экран (4:3)</PresentationFormat>
  <Paragraphs>97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Реализация Областного закона Ленинградской области №62-оз  «О предоставлении отдельным категориям граждан единовременной денежной выплаты на проведение капитального ремонта жилых домов» в  МО Ломоносовский муниципальный район </vt:lpstr>
      <vt:lpstr>Муниципальное образование Ломоносовский муниципальный район</vt:lpstr>
      <vt:lpstr>Слайд 3</vt:lpstr>
      <vt:lpstr>Горенко Екатерина Кузьминична</vt:lpstr>
      <vt:lpstr>д. Гостилицы, ул. Верхняя, дом 40 (Гостилицкое сельское поселение)</vt:lpstr>
      <vt:lpstr>Проведены работы:</vt:lpstr>
      <vt:lpstr>Слайд 7</vt:lpstr>
      <vt:lpstr>Слайд 8</vt:lpstr>
      <vt:lpstr>Слайд 9</vt:lpstr>
      <vt:lpstr>Слайд 10</vt:lpstr>
      <vt:lpstr>Слайд 11</vt:lpstr>
      <vt:lpstr>Иванова Зинаида Васильевна</vt:lpstr>
      <vt:lpstr>Проведены работы:</vt:lpstr>
      <vt:lpstr>Слайд 14</vt:lpstr>
      <vt:lpstr>Слайд 15</vt:lpstr>
      <vt:lpstr>Слайд 16</vt:lpstr>
      <vt:lpstr>Слайд 17</vt:lpstr>
      <vt:lpstr>Слайд 18</vt:lpstr>
      <vt:lpstr>Глухова Анна Сергеевна</vt:lpstr>
      <vt:lpstr>Проведены работы:</vt:lpstr>
      <vt:lpstr>Слайд 21</vt:lpstr>
      <vt:lpstr>Слайд 22</vt:lpstr>
      <vt:lpstr>Слайд 23</vt:lpstr>
      <vt:lpstr>Беседа Анастасия Прокофьевна</vt:lpstr>
      <vt:lpstr>Проведены работы:</vt:lpstr>
      <vt:lpstr>Слайд 26</vt:lpstr>
      <vt:lpstr>Слайд 27</vt:lpstr>
      <vt:lpstr>Слайд 28</vt:lpstr>
      <vt:lpstr>Слайд 29</vt:lpstr>
      <vt:lpstr>Иванова Екатерина Ефимовна</vt:lpstr>
      <vt:lpstr>Проведены работы:</vt:lpstr>
      <vt:lpstr>Слайд 32</vt:lpstr>
      <vt:lpstr>Слайд 33</vt:lpstr>
      <vt:lpstr>Слайд 34</vt:lpstr>
      <vt:lpstr>Вижулина Мария Дмитриевна</vt:lpstr>
      <vt:lpstr>Проведены работы   (по состоянию на 24.08.2021):</vt:lpstr>
      <vt:lpstr>Слайд 37</vt:lpstr>
      <vt:lpstr>Слайд 38</vt:lpstr>
      <vt:lpstr>Слайд 39</vt:lpstr>
      <vt:lpstr>Слайд 40</vt:lpstr>
    </vt:vector>
  </TitlesOfParts>
  <Company>presentation-creation.ru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Каменная стена</dc:title>
  <dc:creator>obstinate</dc:creator>
  <dc:description>Шаблон презентации с сайта https://presentation-creation.ru/</dc:description>
  <cp:lastModifiedBy>федорова_гю</cp:lastModifiedBy>
  <cp:revision>181</cp:revision>
  <dcterms:created xsi:type="dcterms:W3CDTF">2018-02-25T09:09:03Z</dcterms:created>
  <dcterms:modified xsi:type="dcterms:W3CDTF">2021-10-12T12:39:27Z</dcterms:modified>
</cp:coreProperties>
</file>